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Lst>
  <p:notesMasterIdLst>
    <p:notesMasterId r:id="rId63"/>
  </p:notesMasterIdLst>
  <p:sldIdLst>
    <p:sldId id="439" r:id="rId3"/>
    <p:sldId id="440" r:id="rId4"/>
    <p:sldId id="441" r:id="rId5"/>
    <p:sldId id="442" r:id="rId6"/>
    <p:sldId id="619" r:id="rId7"/>
    <p:sldId id="620" r:id="rId8"/>
    <p:sldId id="621" r:id="rId9"/>
    <p:sldId id="622" r:id="rId10"/>
    <p:sldId id="623" r:id="rId11"/>
    <p:sldId id="624" r:id="rId12"/>
    <p:sldId id="625" r:id="rId13"/>
    <p:sldId id="626" r:id="rId14"/>
    <p:sldId id="627" r:id="rId15"/>
    <p:sldId id="628" r:id="rId16"/>
    <p:sldId id="629" r:id="rId17"/>
    <p:sldId id="630" r:id="rId18"/>
    <p:sldId id="631" r:id="rId19"/>
    <p:sldId id="634" r:id="rId20"/>
    <p:sldId id="635" r:id="rId21"/>
    <p:sldId id="659" r:id="rId22"/>
    <p:sldId id="640" r:id="rId23"/>
    <p:sldId id="643" r:id="rId24"/>
    <p:sldId id="644" r:id="rId25"/>
    <p:sldId id="645" r:id="rId26"/>
    <p:sldId id="646" r:id="rId27"/>
    <p:sldId id="647" r:id="rId28"/>
    <p:sldId id="648" r:id="rId29"/>
    <p:sldId id="649" r:id="rId30"/>
    <p:sldId id="650" r:id="rId31"/>
    <p:sldId id="651" r:id="rId32"/>
    <p:sldId id="652" r:id="rId33"/>
    <p:sldId id="653" r:id="rId34"/>
    <p:sldId id="660" r:id="rId35"/>
    <p:sldId id="654" r:id="rId36"/>
    <p:sldId id="656" r:id="rId37"/>
    <p:sldId id="326" r:id="rId38"/>
    <p:sldId id="600" r:id="rId39"/>
    <p:sldId id="602" r:id="rId40"/>
    <p:sldId id="598" r:id="rId41"/>
    <p:sldId id="329" r:id="rId42"/>
    <p:sldId id="604" r:id="rId43"/>
    <p:sldId id="605" r:id="rId44"/>
    <p:sldId id="606" r:id="rId45"/>
    <p:sldId id="607" r:id="rId46"/>
    <p:sldId id="657" r:id="rId47"/>
    <p:sldId id="609" r:id="rId48"/>
    <p:sldId id="610" r:id="rId49"/>
    <p:sldId id="611" r:id="rId50"/>
    <p:sldId id="676" r:id="rId51"/>
    <p:sldId id="256" r:id="rId52"/>
    <p:sldId id="681" r:id="rId53"/>
    <p:sldId id="682" r:id="rId54"/>
    <p:sldId id="678" r:id="rId55"/>
    <p:sldId id="679" r:id="rId56"/>
    <p:sldId id="680" r:id="rId57"/>
    <p:sldId id="667" r:id="rId58"/>
    <p:sldId id="668" r:id="rId59"/>
    <p:sldId id="683" r:id="rId60"/>
    <p:sldId id="517" r:id="rId61"/>
    <p:sldId id="658"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5" d="100"/>
          <a:sy n="75" d="100"/>
        </p:scale>
        <p:origin x="540"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AA00A-6BA7-4C7D-9DC6-1A420CBFE1B8}" type="datetimeFigureOut">
              <a:rPr lang="en-IN" smtClean="0"/>
              <a:pPr/>
              <a:t>26-08-2022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7432EE-0688-4BA7-836A-94F78A050B04}" type="slidenum">
              <a:rPr lang="en-IN" smtClean="0"/>
              <a:pPr/>
              <a:t>‹#›</a:t>
            </a:fld>
            <a:endParaRPr lang="en-IN"/>
          </a:p>
        </p:txBody>
      </p:sp>
    </p:spTree>
    <p:extLst>
      <p:ext uri="{BB962C8B-B14F-4D97-AF65-F5344CB8AC3E}">
        <p14:creationId xmlns:p14="http://schemas.microsoft.com/office/powerpoint/2010/main" val="184442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hemeOverride" Target="../theme/themeOverride1.xml"/><Relationship Id="rId4" Type="http://schemas.openxmlformats.org/officeDocument/2006/relationships/image" Target="../media/image2.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2747C22B-53E0-40A6-8310-15AB56262038}" type="datetimeFigureOut">
              <a:rPr lang="en-IN" smtClean="0"/>
              <a:pPr/>
              <a:t>26-08-2022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37696DA-B5BB-4002-A1B9-F7AFF894913C}"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lide para logos sobre fondo blanco">
    <p:spTree>
      <p:nvGrpSpPr>
        <p:cNvPr id="1" name=""/>
        <p:cNvGrpSpPr/>
        <p:nvPr/>
      </p:nvGrpSpPr>
      <p:grpSpPr>
        <a:xfrm>
          <a:off x="0" y="0"/>
          <a:ext cx="0" cy="0"/>
          <a:chOff x="0" y="0"/>
          <a:chExt cx="0" cy="0"/>
        </a:xfrm>
      </p:grpSpPr>
      <p:sp>
        <p:nvSpPr>
          <p:cNvPr id="4" name="4 Rectángulo"/>
          <p:cNvSpPr/>
          <p:nvPr/>
        </p:nvSpPr>
        <p:spPr>
          <a:xfrm>
            <a:off x="0" y="0"/>
            <a:ext cx="12192000" cy="6429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sz="1800"/>
          </a:p>
        </p:txBody>
      </p:sp>
      <p:sp>
        <p:nvSpPr>
          <p:cNvPr id="5" name="6 Rectángulo"/>
          <p:cNvSpPr/>
          <p:nvPr/>
        </p:nvSpPr>
        <p:spPr>
          <a:xfrm>
            <a:off x="0" y="6396036"/>
            <a:ext cx="12192000" cy="4619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sz="1800"/>
          </a:p>
        </p:txBody>
      </p:sp>
      <p:pic>
        <p:nvPicPr>
          <p:cNvPr id="6" name="Picture 3"/>
          <p:cNvPicPr>
            <a:picLocks noChangeAspect="1" noChangeArrowheads="1"/>
          </p:cNvPicPr>
          <p:nvPr userDrawn="1"/>
        </p:nvPicPr>
        <p:blipFill>
          <a:blip r:embed="rId3" cstate="print"/>
          <a:srcRect/>
          <a:stretch>
            <a:fillRect/>
          </a:stretch>
        </p:blipFill>
        <p:spPr bwMode="auto">
          <a:xfrm>
            <a:off x="65895" y="6396041"/>
            <a:ext cx="653508" cy="461963"/>
          </a:xfrm>
          <a:prstGeom prst="rect">
            <a:avLst/>
          </a:prstGeom>
          <a:noFill/>
          <a:ln w="9525">
            <a:noFill/>
            <a:miter lim="800000"/>
            <a:headEnd/>
            <a:tailEnd/>
          </a:ln>
        </p:spPr>
      </p:pic>
      <p:sp>
        <p:nvSpPr>
          <p:cNvPr id="9" name="TextBox 8"/>
          <p:cNvSpPr txBox="1">
            <a:spLocks noChangeArrowheads="1"/>
          </p:cNvSpPr>
          <p:nvPr userDrawn="1"/>
        </p:nvSpPr>
        <p:spPr bwMode="auto">
          <a:xfrm>
            <a:off x="767159" y="6386243"/>
            <a:ext cx="5712884" cy="461665"/>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sz="2400" dirty="0">
                <a:solidFill>
                  <a:schemeClr val="bg1"/>
                </a:solidFill>
              </a:rPr>
              <a:t>Central Water Commission</a:t>
            </a:r>
            <a:endParaRPr lang="en-IN" sz="2400" dirty="0">
              <a:solidFill>
                <a:schemeClr val="bg1"/>
              </a:solidFill>
            </a:endParaRPr>
          </a:p>
        </p:txBody>
      </p:sp>
      <p:sp>
        <p:nvSpPr>
          <p:cNvPr id="7" name="1 Marcador de título"/>
          <p:cNvSpPr>
            <a:spLocks noGrp="1"/>
          </p:cNvSpPr>
          <p:nvPr>
            <p:ph type="title"/>
          </p:nvPr>
        </p:nvSpPr>
        <p:spPr>
          <a:xfrm>
            <a:off x="380960" y="71438"/>
            <a:ext cx="10972800" cy="500042"/>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r>
              <a:rPr lang="es-ES" dirty="0"/>
              <a:t>Haga clic para modificar el estilo de título del patrón</a:t>
            </a:r>
          </a:p>
        </p:txBody>
      </p:sp>
      <p:sp>
        <p:nvSpPr>
          <p:cNvPr id="8" name="2 Marcador de texto"/>
          <p:cNvSpPr>
            <a:spLocks noGrp="1"/>
          </p:cNvSpPr>
          <p:nvPr>
            <p:ph idx="1" hasCustomPrompt="1"/>
          </p:nvPr>
        </p:nvSpPr>
        <p:spPr>
          <a:xfrm>
            <a:off x="571461" y="1214423"/>
            <a:ext cx="10972800" cy="4086786"/>
          </a:xfrm>
          <a:prstGeom prst="rect">
            <a:avLst/>
          </a:prstGeom>
        </p:spPr>
        <p:txBody>
          <a:bodyPr/>
          <a:lstStyle>
            <a:lvl1pPr marL="0" indent="0" algn="l" defTabSz="914400" rtl="0" eaLnBrk="1" latinLnBrk="0" hangingPunct="1">
              <a:spcBef>
                <a:spcPct val="20000"/>
              </a:spcBef>
              <a:defRPr lang="es-ES" sz="2000" b="0" kern="1200" dirty="0" smtClean="0">
                <a:solidFill>
                  <a:schemeClr val="tx1"/>
                </a:solidFill>
                <a:effectLst/>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Font typeface="Wingdings" panose="05000000000000000000" pitchFamily="2" charset="2"/>
              <a:buChar char="q"/>
              <a:defRPr lang="es-ES" sz="1800" b="0" kern="1200" dirty="0" smtClean="0">
                <a:solidFill>
                  <a:schemeClr val="tx1"/>
                </a:solidFill>
                <a:latin typeface="Arial" panose="020B0604020202020204" pitchFamily="34" charset="0"/>
                <a:ea typeface="+mn-ea"/>
                <a:cs typeface="Arial" panose="020B0604020202020204" pitchFamily="34" charset="0"/>
              </a:defRPr>
            </a:lvl2pPr>
            <a:lvl3pPr algn="l" defTabSz="914400" rtl="0" eaLnBrk="1" latinLnBrk="0" hangingPunct="1">
              <a:spcBef>
                <a:spcPct val="20000"/>
              </a:spcBef>
              <a:buFont typeface="Wingdings" panose="05000000000000000000" pitchFamily="2" charset="2"/>
              <a:buChar char="§"/>
              <a:defRPr lang="es-ES" sz="1600" kern="1200" dirty="0" smtClean="0">
                <a:solidFill>
                  <a:schemeClr val="tx1"/>
                </a:solidFill>
                <a:latin typeface="Arial" panose="020B0604020202020204" pitchFamily="34" charset="0"/>
                <a:ea typeface="+mn-ea"/>
                <a:cs typeface="Arial" panose="020B0604020202020204" pitchFamily="34" charset="0"/>
              </a:defRPr>
            </a:lvl3pPr>
            <a:lvl4pPr algn="l" defTabSz="914400" rtl="0" eaLnBrk="1" latinLnBrk="0" hangingPunct="1">
              <a:spcBef>
                <a:spcPct val="20000"/>
              </a:spcBef>
              <a:buFont typeface="Courier New" panose="02070309020205020404" pitchFamily="49" charset="0"/>
              <a:buChar char="o"/>
              <a:defRPr lang="es-ES" sz="1400" b="0" kern="1200" dirty="0" smtClean="0">
                <a:solidFill>
                  <a:schemeClr val="tx1"/>
                </a:solidFill>
                <a:latin typeface="Arial" panose="020B0604020202020204" pitchFamily="34" charset="0"/>
                <a:ea typeface="+mn-ea"/>
                <a:cs typeface="Arial" panose="020B0604020202020204" pitchFamily="34" charset="0"/>
              </a:defRPr>
            </a:lvl4pPr>
            <a:lvl5pPr algn="l" defTabSz="914400" rtl="0" eaLnBrk="1" latinLnBrk="0" hangingPunct="1">
              <a:spcBef>
                <a:spcPct val="20000"/>
              </a:spcBef>
              <a:buFont typeface="Arial" panose="020B0604020202020204" pitchFamily="34" charset="0"/>
              <a:buChar char="•"/>
              <a:defRPr lang="es-ES" sz="1400" kern="1200" dirty="0">
                <a:solidFill>
                  <a:schemeClr val="tx1"/>
                </a:solidFill>
                <a:latin typeface="Arial" panose="020B0604020202020204" pitchFamily="34" charset="0"/>
                <a:ea typeface="+mn-ea"/>
                <a:cs typeface="Arial" panose="020B0604020202020204" pitchFamily="34" charset="0"/>
              </a:defRPr>
            </a:lvl5pPr>
          </a:lstStyle>
          <a:p>
            <a:pPr lvl="0"/>
            <a:r>
              <a:rPr lang="es-ES" noProof="0" dirty="0"/>
              <a:t>Haga clic para modificar el estilo de texto del patrón</a:t>
            </a:r>
          </a:p>
          <a:p>
            <a:pPr lvl="1"/>
            <a:r>
              <a:rPr lang="es-ES" noProof="0" dirty="0"/>
              <a:t>Segundo nivel</a:t>
            </a:r>
          </a:p>
          <a:p>
            <a:pPr lvl="2"/>
            <a:r>
              <a:rPr lang="es-ES" noProof="0" dirty="0"/>
              <a:t>Tercer nivel</a:t>
            </a:r>
          </a:p>
          <a:p>
            <a:pPr lvl="3"/>
            <a:r>
              <a:rPr lang="es-ES" noProof="0" dirty="0"/>
              <a:t>Cuarto nivel</a:t>
            </a:r>
          </a:p>
          <a:p>
            <a:pPr lvl="4"/>
            <a:r>
              <a:rPr lang="es-ES" noProof="0" dirty="0"/>
              <a:t>Quinto nivel</a:t>
            </a:r>
          </a:p>
          <a:p>
            <a:pPr lvl="4"/>
            <a:endParaRPr lang="es-ES" dirty="0"/>
          </a:p>
        </p:txBody>
      </p:sp>
      <p:pic>
        <p:nvPicPr>
          <p:cNvPr id="11" name="9 Imagen" descr="eptisa fondo azul.jpg"/>
          <p:cNvPicPr>
            <a:picLocks noChangeAspect="1"/>
          </p:cNvPicPr>
          <p:nvPr userDrawn="1"/>
        </p:nvPicPr>
        <p:blipFill>
          <a:blip r:embed="rId4" cstate="print"/>
          <a:srcRect/>
          <a:stretch>
            <a:fillRect/>
          </a:stretch>
        </p:blipFill>
        <p:spPr>
          <a:xfrm>
            <a:off x="11088555" y="6453337"/>
            <a:ext cx="1013460" cy="314881"/>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cxnSp>
        <p:nvCxnSpPr>
          <p:cNvPr id="2" name="4 Conector recto"/>
          <p:cNvCxnSpPr/>
          <p:nvPr userDrawn="1"/>
        </p:nvCxnSpPr>
        <p:spPr>
          <a:xfrm>
            <a:off x="4751852" y="1844824"/>
            <a:ext cx="7440149" cy="1"/>
          </a:xfrm>
          <a:prstGeom prst="line">
            <a:avLst/>
          </a:prstGeom>
          <a:effectLst>
            <a:glow rad="101600">
              <a:schemeClr val="accent6">
                <a:satMod val="175000"/>
                <a:alpha val="40000"/>
              </a:schemeClr>
            </a:glow>
            <a:outerShdw blurRad="76200" dist="50800" dir="5400000" rotWithShape="0">
              <a:srgbClr val="4E3B30">
                <a:alpha val="60000"/>
              </a:srgbClr>
            </a:outerShdw>
          </a:effectLst>
        </p:spPr>
        <p:style>
          <a:lnRef idx="2">
            <a:schemeClr val="accent6"/>
          </a:lnRef>
          <a:fillRef idx="0">
            <a:schemeClr val="accent6"/>
          </a:fillRef>
          <a:effectRef idx="1">
            <a:schemeClr val="accent6"/>
          </a:effectRef>
          <a:fontRef idx="minor">
            <a:schemeClr val="tx1"/>
          </a:fontRef>
        </p:style>
      </p:cxnSp>
      <p:sp>
        <p:nvSpPr>
          <p:cNvPr id="3" name="Text Box 40"/>
          <p:cNvSpPr txBox="1">
            <a:spLocks noChangeArrowheads="1"/>
          </p:cNvSpPr>
          <p:nvPr userDrawn="1"/>
        </p:nvSpPr>
        <p:spPr bwMode="auto">
          <a:xfrm>
            <a:off x="2255576" y="1484786"/>
            <a:ext cx="2208245" cy="646331"/>
          </a:xfrm>
          <a:prstGeom prst="rect">
            <a:avLst/>
          </a:prstGeom>
          <a:noFill/>
          <a:ln w="9525">
            <a:noFill/>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spAutoFit/>
          </a:bodyPr>
          <a:lstStyle/>
          <a:p>
            <a:pPr eaLnBrk="1" fontAlgn="auto" hangingPunct="1">
              <a:spcBef>
                <a:spcPts val="0"/>
              </a:spcBef>
              <a:spcAft>
                <a:spcPts val="0"/>
              </a:spcAft>
              <a:defRPr/>
            </a:pPr>
            <a:r>
              <a:rPr lang="es-ES" sz="3600" b="1" dirty="0" err="1">
                <a:effectLst>
                  <a:outerShdw blurRad="38100" dist="38100" dir="2700000" algn="tl">
                    <a:srgbClr val="000000">
                      <a:alpha val="43137"/>
                    </a:srgbClr>
                  </a:outerShdw>
                </a:effectLst>
                <a:cs typeface="Arial" panose="020B0604020202020204" pitchFamily="34" charset="0"/>
              </a:rPr>
              <a:t>Topics</a:t>
            </a:r>
            <a:endParaRPr lang="es-ES" sz="3600" dirty="0">
              <a:effectLst>
                <a:outerShdw blurRad="38100" dist="38100" dir="2700000" algn="tl">
                  <a:srgbClr val="000000">
                    <a:alpha val="43137"/>
                  </a:srgbClr>
                </a:outerShdw>
              </a:effectLst>
              <a:cs typeface="Arial" panose="020B0604020202020204" pitchFamily="34" charset="0"/>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747C22B-53E0-40A6-8310-15AB56262038}" type="datetimeFigureOut">
              <a:rPr lang="en-IN" smtClean="0"/>
              <a:pPr/>
              <a:t>26-08-2022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37696DA-B5BB-4002-A1B9-F7AFF894913C}"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47C22B-53E0-40A6-8310-15AB56262038}" type="datetimeFigureOut">
              <a:rPr lang="en-IN" smtClean="0"/>
              <a:pPr/>
              <a:t>26-08-2022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37696DA-B5BB-4002-A1B9-F7AFF894913C}"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2747C22B-53E0-40A6-8310-15AB56262038}" type="datetimeFigureOut">
              <a:rPr lang="en-IN" smtClean="0"/>
              <a:pPr/>
              <a:t>26-08-2022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37696DA-B5BB-4002-A1B9-F7AFF894913C}"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2747C22B-53E0-40A6-8310-15AB56262038}" type="datetimeFigureOut">
              <a:rPr lang="en-IN" smtClean="0"/>
              <a:pPr/>
              <a:t>26-08-2022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237696DA-B5BB-4002-A1B9-F7AFF894913C}"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2747C22B-53E0-40A6-8310-15AB56262038}" type="datetimeFigureOut">
              <a:rPr lang="en-IN" smtClean="0"/>
              <a:pPr/>
              <a:t>26-08-2022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237696DA-B5BB-4002-A1B9-F7AFF894913C}"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47C22B-53E0-40A6-8310-15AB56262038}" type="datetimeFigureOut">
              <a:rPr lang="en-IN" smtClean="0"/>
              <a:pPr/>
              <a:t>26-08-2022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237696DA-B5BB-4002-A1B9-F7AFF894913C}"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155DD90-330C-49B1-9EC9-EEFDAA79F857}" type="datetime8">
              <a:rPr lang="en-US" smtClean="0"/>
              <a:pPr/>
              <a:t>8/26/2022 10:42 AM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7EA4B-FEBA-4E75-996E-63682CDEC82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DD4C68-94CB-43D4-BCF2-76B9269B764E}" type="datetime8">
              <a:rPr lang="en-US" smtClean="0"/>
              <a:pPr/>
              <a:t>8/26/2022 10:42 AM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7EA4B-FEBA-4E75-996E-63682CDEC82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47C22B-53E0-40A6-8310-15AB56262038}" type="datetimeFigureOut">
              <a:rPr lang="en-IN" smtClean="0"/>
              <a:pPr/>
              <a:t>26-08-2022</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7696DA-B5BB-4002-A1B9-F7AFF894913C}"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30858-423E-4FC7-A7F7-63EB5F077DFD}" type="datetime8">
              <a:rPr lang="en-US" smtClean="0"/>
              <a:pPr/>
              <a:t>8/26/2022 10:42 AM</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7EA4B-FEBA-4E75-996E-63682CDEC82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india-water.gov.in/mis" TargetMode="Externa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india-water.gov.in/wims/login.xhtml" TargetMode="Externa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image" Target="../media/image62.em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526"/>
            <a:ext cx="12192000" cy="6946526"/>
          </a:xfrm>
          <a:prstGeom prst="rect">
            <a:avLst/>
          </a:prstGeom>
          <a:solidFill>
            <a:schemeClr val="bg1"/>
          </a:solidFill>
        </p:spPr>
      </p:pic>
      <p:sp>
        <p:nvSpPr>
          <p:cNvPr id="4" name="Title 1"/>
          <p:cNvSpPr txBox="1"/>
          <p:nvPr/>
        </p:nvSpPr>
        <p:spPr>
          <a:xfrm>
            <a:off x="-17353" y="3620326"/>
            <a:ext cx="12200676" cy="1967582"/>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lang="en-US" sz="2800" kern="1200">
                <a:solidFill>
                  <a:schemeClr val="bg2">
                    <a:lumMod val="25000"/>
                  </a:schemeClr>
                </a:solidFill>
                <a:latin typeface="+mj-lt"/>
                <a:ea typeface="+mj-ea"/>
                <a:cs typeface="+mj-cs"/>
              </a:defRPr>
            </a:lvl1pPr>
          </a:lstStyle>
          <a:p>
            <a:pPr algn="ctr"/>
            <a:r>
              <a:rPr lang="en-GB" altLang="en-US" sz="4000" b="1" dirty="0">
                <a:solidFill>
                  <a:schemeClr val="tx1"/>
                </a:solidFill>
                <a:effectLst/>
                <a:latin typeface="Arial Rounded MT Bold" panose="020F0704030504030204" pitchFamily="34" charset="0"/>
              </a:rPr>
              <a:t>Water Information Management System (WIMS)</a:t>
            </a:r>
            <a:endParaRPr lang="en-GB" sz="4400" b="1" dirty="0">
              <a:solidFill>
                <a:schemeClr val="tx1"/>
              </a:solidFill>
              <a:effectLst/>
            </a:endParaRPr>
          </a:p>
        </p:txBody>
      </p:sp>
      <p:sp>
        <p:nvSpPr>
          <p:cNvPr id="5" name="Subtitle 2"/>
          <p:cNvSpPr txBox="1"/>
          <p:nvPr/>
        </p:nvSpPr>
        <p:spPr>
          <a:xfrm>
            <a:off x="1257638" y="6239624"/>
            <a:ext cx="9448800" cy="10950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spcAft>
                <a:spcPts val="1200"/>
              </a:spcAft>
              <a:buSzPct val="25000"/>
              <a:buFont typeface="Segoe UI" panose="020B0502040204020203" pitchFamily="34" charset="0"/>
              <a:buChar char=" "/>
              <a:defRPr sz="1200" kern="1200">
                <a:solidFill>
                  <a:schemeClr val="tx1"/>
                </a:solidFill>
                <a:latin typeface="+mn-lt"/>
                <a:ea typeface="+mn-ea"/>
                <a:cs typeface="+mn-cs"/>
              </a:defRPr>
            </a:lvl1pPr>
            <a:lvl2pPr marL="401955" indent="8255" algn="l" defTabSz="914400" rtl="0" eaLnBrk="1" latinLnBrk="0" hangingPunct="1">
              <a:lnSpc>
                <a:spcPct val="90000"/>
              </a:lnSpc>
              <a:spcBef>
                <a:spcPts val="600"/>
              </a:spcBef>
              <a:spcAft>
                <a:spcPts val="1200"/>
              </a:spcAft>
              <a:buFont typeface="Segoe UI" panose="020B0502040204020203" pitchFamily="34" charset="0"/>
              <a:buChar char=" "/>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egoe UI" panose="020B0502040204020203" pitchFamily="34" charset="0"/>
              <a:buChar char=" "/>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egoe UI" panose="020B0502040204020203" pitchFamily="34" charset="0"/>
              <a:buChar char=" "/>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egoe UI" panose="020B0502040204020203" pitchFamily="34" charset="0"/>
              <a:buChar char=" "/>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altLang="en-US" sz="2800" b="1" dirty="0">
                <a:solidFill>
                  <a:srgbClr val="FF0000"/>
                </a:solidFill>
                <a:effectLst/>
              </a:rPr>
              <a:t>National Water Informatics Centre</a:t>
            </a:r>
          </a:p>
        </p:txBody>
      </p:sp>
      <p:pic>
        <p:nvPicPr>
          <p:cNvPr id="6" name="Picture 3" descr="IndianEmblem"/>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759" y="-5543"/>
            <a:ext cx="85725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455496" y="1289480"/>
            <a:ext cx="7402029" cy="1815882"/>
          </a:xfrm>
          <a:prstGeom prst="rect">
            <a:avLst/>
          </a:prstGeom>
        </p:spPr>
        <p:txBody>
          <a:bodyPr wrap="square">
            <a:spAutoFit/>
          </a:bodyPr>
          <a:lstStyle/>
          <a:p>
            <a:r>
              <a:rPr lang="en-IN" sz="2800" dirty="0">
                <a:solidFill>
                  <a:srgbClr val="0070C0"/>
                </a:solidFill>
              </a:rPr>
              <a:t>             </a:t>
            </a:r>
            <a:r>
              <a:rPr lang="en-IN" sz="2800" b="1" dirty="0">
                <a:solidFill>
                  <a:srgbClr val="002060"/>
                </a:solidFill>
              </a:rPr>
              <a:t>Ministry of Jal Shakti</a:t>
            </a:r>
          </a:p>
          <a:p>
            <a:r>
              <a:rPr lang="en-IN" sz="2800" b="1" dirty="0">
                <a:solidFill>
                  <a:srgbClr val="002060"/>
                </a:solidFill>
              </a:rPr>
              <a:t>Department of Water Resources, RD &amp; GR</a:t>
            </a:r>
          </a:p>
          <a:p>
            <a:pPr algn="ctr"/>
            <a:endParaRPr lang="en-IN" sz="2800" b="1" dirty="0">
              <a:solidFill>
                <a:srgbClr val="002060"/>
              </a:solidFill>
            </a:endParaRPr>
          </a:p>
          <a:p>
            <a:endParaRPr lang="en-IN" sz="2800" dirty="0">
              <a:solidFill>
                <a:srgbClr val="0070C0"/>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4948" y="5029200"/>
            <a:ext cx="981617" cy="110421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dianEmblem"/>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03873" y="112901"/>
            <a:ext cx="480739" cy="75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109061" y="347700"/>
            <a:ext cx="10515600" cy="830997"/>
          </a:xfrm>
          <a:prstGeom prst="rect">
            <a:avLst/>
          </a:prstGeom>
        </p:spPr>
        <p:txBody>
          <a:bodyPr wrap="square">
            <a:spAutoFit/>
          </a:bodyPr>
          <a:lstStyle/>
          <a:p>
            <a:pPr marL="521335" indent="-229235"/>
            <a:r>
              <a:rPr lang="en-US" sz="2400" b="1" dirty="0">
                <a:solidFill>
                  <a:srgbClr val="C00000"/>
                </a:solidFill>
                <a:uFill>
                  <a:solidFill>
                    <a:srgbClr val="000000"/>
                  </a:solidFill>
                </a:uFill>
                <a:latin typeface="Arial" panose="020B0604020202020204" pitchFamily="34" charset="0"/>
                <a:cs typeface="Arial" panose="020B0604020202020204" pitchFamily="34" charset="0"/>
              </a:rPr>
              <a:t>Search the station</a:t>
            </a:r>
            <a:r>
              <a:rPr lang="en-IN" sz="2400" b="1" dirty="0">
                <a:solidFill>
                  <a:srgbClr val="C00000"/>
                </a:solidFill>
                <a:uFill>
                  <a:solidFill>
                    <a:srgbClr val="000000"/>
                  </a:solidFill>
                </a:uFill>
                <a:latin typeface="Arial" panose="020B0604020202020204" pitchFamily="34" charset="0"/>
                <a:cs typeface="Arial" panose="020B0604020202020204" pitchFamily="34" charset="0"/>
              </a:rPr>
              <a:t> </a:t>
            </a:r>
            <a:r>
              <a:rPr lang="en-IN" sz="2400" b="1" dirty="0">
                <a:solidFill>
                  <a:srgbClr val="7030A0"/>
                </a:solidFill>
                <a:uFill>
                  <a:solidFill>
                    <a:srgbClr val="000000"/>
                  </a:solidFill>
                </a:uFill>
                <a:latin typeface="Arial" panose="020B0604020202020204" pitchFamily="34" charset="0"/>
                <a:cs typeface="Arial" panose="020B0604020202020204" pitchFamily="34" charset="0"/>
              </a:rPr>
              <a:t>Surface Water </a:t>
            </a:r>
            <a:r>
              <a:rPr lang="en-US" sz="2400" b="1" dirty="0">
                <a:solidFill>
                  <a:srgbClr val="C00000"/>
                </a:solidFill>
                <a:uFill>
                  <a:solidFill>
                    <a:srgbClr val="000000"/>
                  </a:solidFill>
                </a:uFill>
                <a:latin typeface="Arial" panose="020B0604020202020204" pitchFamily="34" charset="0"/>
                <a:cs typeface="Arial" panose="020B0604020202020204" pitchFamily="34" charset="0"/>
              </a:rPr>
              <a:t>in WIMS  </a:t>
            </a:r>
          </a:p>
          <a:p>
            <a:pPr marL="521335" indent="-229235"/>
            <a:endParaRPr lang="en-US" sz="2400" b="1" dirty="0">
              <a:solidFill>
                <a:srgbClr val="FF0000"/>
              </a:solidFill>
              <a:uFill>
                <a:solidFill>
                  <a:srgbClr val="000000"/>
                </a:solidFill>
              </a:uFill>
              <a:latin typeface="Arial" panose="020B0604020202020204" pitchFamily="34" charset="0"/>
              <a:cs typeface="Arial" panose="020B0604020202020204" pitchFamily="34" charset="0"/>
            </a:endParaRPr>
          </a:p>
        </p:txBody>
      </p:sp>
      <p:pic>
        <p:nvPicPr>
          <p:cNvPr id="6" name="Picture 4"/>
          <p:cNvPicPr>
            <a:picLocks noChangeAspect="1"/>
          </p:cNvPicPr>
          <p:nvPr/>
        </p:nvPicPr>
        <p:blipFill>
          <a:blip r:embed="rId3" cstate="print"/>
          <a:srcRect/>
          <a:stretch>
            <a:fillRect/>
          </a:stretch>
        </p:blipFill>
        <p:spPr bwMode="auto">
          <a:xfrm>
            <a:off x="377871" y="230661"/>
            <a:ext cx="764721" cy="723120"/>
          </a:xfrm>
          <a:prstGeom prst="rect">
            <a:avLst/>
          </a:prstGeom>
          <a:noFill/>
          <a:ln w="9525">
            <a:noFill/>
            <a:miter lim="800000"/>
            <a:headEnd/>
            <a:tailEnd/>
          </a:ln>
        </p:spPr>
      </p:pic>
      <p:pic>
        <p:nvPicPr>
          <p:cNvPr id="7" name="Picture 6"/>
          <p:cNvPicPr>
            <a:picLocks noChangeAspect="1"/>
          </p:cNvPicPr>
          <p:nvPr/>
        </p:nvPicPr>
        <p:blipFill>
          <a:blip r:embed="rId4" cstate="print"/>
          <a:stretch>
            <a:fillRect/>
          </a:stretch>
        </p:blipFill>
        <p:spPr>
          <a:xfrm>
            <a:off x="590550" y="1106996"/>
            <a:ext cx="10980505" cy="5419242"/>
          </a:xfrm>
          <a:prstGeom prst="rect">
            <a:avLst/>
          </a:prstGeom>
        </p:spPr>
      </p:pic>
    </p:spTree>
    <p:extLst>
      <p:ext uri="{BB962C8B-B14F-4D97-AF65-F5344CB8AC3E}">
        <p14:creationId xmlns:p14="http://schemas.microsoft.com/office/powerpoint/2010/main" val="1394307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dianEmblem"/>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03873" y="112901"/>
            <a:ext cx="480739" cy="75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p:nvPicPr>
        <p:blipFill>
          <a:blip r:embed="rId3" cstate="print"/>
          <a:srcRect/>
          <a:stretch>
            <a:fillRect/>
          </a:stretch>
        </p:blipFill>
        <p:spPr bwMode="auto">
          <a:xfrm>
            <a:off x="466749" y="81520"/>
            <a:ext cx="764721" cy="723120"/>
          </a:xfrm>
          <a:prstGeom prst="rect">
            <a:avLst/>
          </a:prstGeom>
          <a:noFill/>
          <a:ln w="9525">
            <a:noFill/>
            <a:miter lim="800000"/>
            <a:headEnd/>
            <a:tailEnd/>
          </a:ln>
        </p:spPr>
      </p:pic>
      <p:pic>
        <p:nvPicPr>
          <p:cNvPr id="7" name="Picture 6"/>
          <p:cNvPicPr>
            <a:picLocks noChangeAspect="1"/>
          </p:cNvPicPr>
          <p:nvPr/>
        </p:nvPicPr>
        <p:blipFill>
          <a:blip r:embed="rId4" cstate="print"/>
          <a:stretch>
            <a:fillRect/>
          </a:stretch>
        </p:blipFill>
        <p:spPr>
          <a:xfrm>
            <a:off x="764721" y="950959"/>
            <a:ext cx="11049408" cy="5559341"/>
          </a:xfrm>
          <a:prstGeom prst="rect">
            <a:avLst/>
          </a:prstGeom>
        </p:spPr>
      </p:pic>
      <p:sp>
        <p:nvSpPr>
          <p:cNvPr id="9" name="TextBox 8">
            <a:extLst>
              <a:ext uri="{FF2B5EF4-FFF2-40B4-BE49-F238E27FC236}">
                <a16:creationId xmlns:a16="http://schemas.microsoft.com/office/drawing/2014/main" id="{54693275-55AF-42BF-A5EA-7CA8725C651A}"/>
              </a:ext>
            </a:extLst>
          </p:cNvPr>
          <p:cNvSpPr txBox="1"/>
          <p:nvPr/>
        </p:nvSpPr>
        <p:spPr>
          <a:xfrm>
            <a:off x="1231470" y="258414"/>
            <a:ext cx="6094140" cy="369332"/>
          </a:xfrm>
          <a:prstGeom prst="rect">
            <a:avLst/>
          </a:prstGeom>
          <a:noFill/>
        </p:spPr>
        <p:txBody>
          <a:bodyPr wrap="square">
            <a:spAutoFit/>
          </a:bodyPr>
          <a:lstStyle/>
          <a:p>
            <a:pPr marL="521335" indent="-229235"/>
            <a:r>
              <a:rPr lang="en-US" sz="1800" b="1" dirty="0">
                <a:solidFill>
                  <a:srgbClr val="C00000"/>
                </a:solidFill>
                <a:uFill>
                  <a:solidFill>
                    <a:srgbClr val="000000"/>
                  </a:solidFill>
                </a:uFill>
                <a:latin typeface="Arial" panose="020B0604020202020204" pitchFamily="34" charset="0"/>
                <a:cs typeface="Arial" panose="020B0604020202020204" pitchFamily="34" charset="0"/>
              </a:rPr>
              <a:t>Search the station </a:t>
            </a:r>
            <a:r>
              <a:rPr lang="en-IN" sz="1800" b="1" dirty="0">
                <a:solidFill>
                  <a:srgbClr val="7030A0"/>
                </a:solidFill>
                <a:uFill>
                  <a:solidFill>
                    <a:srgbClr val="000000"/>
                  </a:solidFill>
                </a:uFill>
                <a:latin typeface="Arial" panose="020B0604020202020204" pitchFamily="34" charset="0"/>
                <a:cs typeface="Arial" panose="020B0604020202020204" pitchFamily="34" charset="0"/>
              </a:rPr>
              <a:t>Ground Water </a:t>
            </a:r>
            <a:r>
              <a:rPr lang="en-US" sz="1800" b="1" dirty="0">
                <a:solidFill>
                  <a:srgbClr val="C00000"/>
                </a:solidFill>
                <a:uFill>
                  <a:solidFill>
                    <a:srgbClr val="000000"/>
                  </a:solidFill>
                </a:uFill>
                <a:latin typeface="Arial" panose="020B0604020202020204" pitchFamily="34" charset="0"/>
                <a:cs typeface="Arial" panose="020B0604020202020204" pitchFamily="34" charset="0"/>
              </a:rPr>
              <a:t>in WIMS  </a:t>
            </a:r>
          </a:p>
        </p:txBody>
      </p:sp>
    </p:spTree>
    <p:extLst>
      <p:ext uri="{BB962C8B-B14F-4D97-AF65-F5344CB8AC3E}">
        <p14:creationId xmlns:p14="http://schemas.microsoft.com/office/powerpoint/2010/main" val="659173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979714" y="-76200"/>
            <a:ext cx="10002611" cy="1273175"/>
          </a:xfrm>
        </p:spPr>
        <p:txBody>
          <a:bodyPr>
            <a:noAutofit/>
          </a:bodyPr>
          <a:lstStyle/>
          <a:p>
            <a:r>
              <a:rPr lang="en-US" sz="2000" b="1" dirty="0">
                <a:solidFill>
                  <a:srgbClr val="FF0000"/>
                </a:solidFill>
                <a:latin typeface="Arial" panose="020B0604020202020204" pitchFamily="34" charset="0"/>
                <a:cs typeface="Arial" panose="020B0604020202020204" pitchFamily="34" charset="0"/>
              </a:rPr>
              <a:t>Search by </a:t>
            </a:r>
            <a:r>
              <a:rPr lang="en-US" sz="2000" b="1" dirty="0">
                <a:solidFill>
                  <a:srgbClr val="7030A0"/>
                </a:solidFill>
                <a:latin typeface="Arial" panose="020B0604020202020204" pitchFamily="34" charset="0"/>
                <a:cs typeface="Arial" panose="020B0604020202020204" pitchFamily="34" charset="0"/>
              </a:rPr>
              <a:t>Station Code: </a:t>
            </a:r>
            <a:r>
              <a:rPr lang="en-US" sz="1800" dirty="0">
                <a:latin typeface="Arial" panose="020B0604020202020204" pitchFamily="34" charset="0"/>
                <a:cs typeface="Arial" panose="020B0604020202020204" pitchFamily="34" charset="0"/>
              </a:rPr>
              <a:t>Enter minimum 3 digits/  characters for searching the Station Code for both surface and Ground water Station Types</a:t>
            </a:r>
            <a:r>
              <a:rPr lang="en-US" sz="1600" dirty="0">
                <a:latin typeface="Arial" panose="020B0604020202020204" pitchFamily="34" charset="0"/>
                <a:cs typeface="Arial" panose="020B0604020202020204" pitchFamily="34" charset="0"/>
              </a:rPr>
              <a:t>.</a:t>
            </a:r>
            <a:endParaRPr lang="en-IN" sz="1600" dirty="0">
              <a:latin typeface="Arial" panose="020B0604020202020204" pitchFamily="34" charset="0"/>
              <a:cs typeface="Arial" panose="020B0604020202020204" pitchFamily="34" charset="0"/>
            </a:endParaRPr>
          </a:p>
        </p:txBody>
      </p:sp>
      <p:pic>
        <p:nvPicPr>
          <p:cNvPr id="7" name="Picture 4"/>
          <p:cNvPicPr>
            <a:picLocks noChangeAspect="1"/>
          </p:cNvPicPr>
          <p:nvPr/>
        </p:nvPicPr>
        <p:blipFill>
          <a:blip r:embed="rId2" cstate="print"/>
          <a:srcRect/>
          <a:stretch>
            <a:fillRect/>
          </a:stretch>
        </p:blipFill>
        <p:spPr bwMode="auto">
          <a:xfrm>
            <a:off x="169816" y="332151"/>
            <a:ext cx="692333" cy="597743"/>
          </a:xfrm>
          <a:prstGeom prst="rect">
            <a:avLst/>
          </a:prstGeom>
          <a:noFill/>
          <a:ln w="9525">
            <a:noFill/>
            <a:miter lim="800000"/>
            <a:headEnd/>
            <a:tailEnd/>
          </a:ln>
        </p:spPr>
      </p:pic>
      <p:pic>
        <p:nvPicPr>
          <p:cNvPr id="8" name="Picture 7" descr="IndianEmblem"/>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43062" y="269655"/>
            <a:ext cx="480739" cy="75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stretch>
            <a:fillRect/>
          </a:stretch>
        </p:blipFill>
        <p:spPr>
          <a:xfrm>
            <a:off x="862149" y="1028951"/>
            <a:ext cx="10858868" cy="5471874"/>
          </a:xfrm>
          <a:prstGeom prst="rect">
            <a:avLst/>
          </a:prstGeom>
        </p:spPr>
      </p:pic>
    </p:spTree>
    <p:extLst>
      <p:ext uri="{BB962C8B-B14F-4D97-AF65-F5344CB8AC3E}">
        <p14:creationId xmlns:p14="http://schemas.microsoft.com/office/powerpoint/2010/main" val="2281725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151530" y="438150"/>
            <a:ext cx="11821395" cy="6057940"/>
          </a:xfrm>
          <a:prstGeom prst="rect">
            <a:avLst/>
          </a:prstGeom>
        </p:spPr>
      </p:pic>
    </p:spTree>
    <p:extLst>
      <p:ext uri="{BB962C8B-B14F-4D97-AF65-F5344CB8AC3E}">
        <p14:creationId xmlns:p14="http://schemas.microsoft.com/office/powerpoint/2010/main" val="3330316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609599" y="371475"/>
            <a:ext cx="11210925" cy="6107113"/>
          </a:xfrm>
          <a:prstGeom prst="rect">
            <a:avLst/>
          </a:prstGeom>
        </p:spPr>
      </p:pic>
    </p:spTree>
    <p:extLst>
      <p:ext uri="{BB962C8B-B14F-4D97-AF65-F5344CB8AC3E}">
        <p14:creationId xmlns:p14="http://schemas.microsoft.com/office/powerpoint/2010/main" val="3241591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457201" y="409574"/>
            <a:ext cx="11563350" cy="6086475"/>
          </a:xfrm>
          <a:prstGeom prst="rect">
            <a:avLst/>
          </a:prstGeom>
        </p:spPr>
      </p:pic>
    </p:spTree>
    <p:extLst>
      <p:ext uri="{BB962C8B-B14F-4D97-AF65-F5344CB8AC3E}">
        <p14:creationId xmlns:p14="http://schemas.microsoft.com/office/powerpoint/2010/main" val="2248872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438" y="269654"/>
            <a:ext cx="10199493" cy="926737"/>
          </a:xfrm>
        </p:spPr>
        <p:txBody>
          <a:bodyPr>
            <a:normAutofit/>
          </a:bodyPr>
          <a:lstStyle/>
          <a:p>
            <a:r>
              <a:rPr lang="en-IN" sz="1800" b="1" dirty="0">
                <a:solidFill>
                  <a:srgbClr val="FF0000"/>
                </a:solidFill>
                <a:latin typeface="Arial" panose="020B0604020202020204" pitchFamily="34" charset="0"/>
                <a:cs typeface="Arial" panose="020B0604020202020204" pitchFamily="34" charset="0"/>
              </a:rPr>
              <a:t>Search by </a:t>
            </a:r>
            <a:r>
              <a:rPr lang="en-IN" sz="1800" b="1" dirty="0">
                <a:solidFill>
                  <a:srgbClr val="7030A0"/>
                </a:solidFill>
                <a:latin typeface="Arial" panose="020B0604020202020204" pitchFamily="34" charset="0"/>
                <a:cs typeface="Arial" panose="020B0604020202020204" pitchFamily="34" charset="0"/>
              </a:rPr>
              <a:t>Station Name : </a:t>
            </a:r>
            <a:r>
              <a:rPr lang="en-IN" sz="1800" dirty="0">
                <a:latin typeface="Arial" panose="020B0604020202020204" pitchFamily="34" charset="0"/>
                <a:cs typeface="Arial" panose="020B0604020202020204" pitchFamily="34" charset="0"/>
              </a:rPr>
              <a:t>Enter the station name at least 3 characters to search </a:t>
            </a:r>
            <a:r>
              <a:rPr lang="en-US" sz="1800" dirty="0">
                <a:latin typeface="Arial" panose="020B0604020202020204" pitchFamily="34" charset="0"/>
                <a:cs typeface="Arial" panose="020B0604020202020204" pitchFamily="34" charset="0"/>
              </a:rPr>
              <a:t>for both surface and Ground water Station Types.</a:t>
            </a:r>
            <a:endParaRPr lang="en-IN" sz="1800"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stretch>
            <a:fillRect/>
          </a:stretch>
        </p:blipFill>
        <p:spPr>
          <a:xfrm>
            <a:off x="857712" y="1364566"/>
            <a:ext cx="10199494" cy="5148775"/>
          </a:xfrm>
          <a:prstGeom prst="rect">
            <a:avLst/>
          </a:prstGeom>
        </p:spPr>
      </p:pic>
      <p:pic>
        <p:nvPicPr>
          <p:cNvPr id="5" name="Picture 4"/>
          <p:cNvPicPr>
            <a:picLocks noChangeAspect="1"/>
          </p:cNvPicPr>
          <p:nvPr/>
        </p:nvPicPr>
        <p:blipFill>
          <a:blip r:embed="rId3" cstate="print"/>
          <a:srcRect/>
          <a:stretch>
            <a:fillRect/>
          </a:stretch>
        </p:blipFill>
        <p:spPr bwMode="auto">
          <a:xfrm>
            <a:off x="169816" y="332151"/>
            <a:ext cx="731521" cy="631577"/>
          </a:xfrm>
          <a:prstGeom prst="rect">
            <a:avLst/>
          </a:prstGeom>
          <a:noFill/>
          <a:ln w="9525">
            <a:noFill/>
            <a:miter lim="800000"/>
            <a:headEnd/>
            <a:tailEnd/>
          </a:ln>
        </p:spPr>
      </p:pic>
      <p:pic>
        <p:nvPicPr>
          <p:cNvPr id="6" name="Picture 5" descr="IndianEmblem"/>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43062" y="269655"/>
            <a:ext cx="480739" cy="75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8307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05840" y="431074"/>
            <a:ext cx="9976485" cy="765901"/>
          </a:xfrm>
        </p:spPr>
        <p:txBody>
          <a:bodyPr>
            <a:normAutofit/>
          </a:bodyPr>
          <a:lstStyle/>
          <a:p>
            <a:r>
              <a:rPr lang="en-US" sz="1800" dirty="0">
                <a:solidFill>
                  <a:srgbClr val="FF0000"/>
                </a:solidFill>
                <a:latin typeface="Arial" panose="020B0604020202020204" pitchFamily="34" charset="0"/>
                <a:cs typeface="Arial" panose="020B0604020202020204" pitchFamily="34" charset="0"/>
              </a:rPr>
              <a:t>Station code and Name is displayed in Station Data Table on station management page</a:t>
            </a:r>
            <a:endParaRPr lang="en-IN" sz="1800" dirty="0">
              <a:solidFill>
                <a:srgbClr val="FF0000"/>
              </a:solidFill>
              <a:latin typeface="Arial" panose="020B0604020202020204" pitchFamily="34" charset="0"/>
              <a:cs typeface="Arial" panose="020B0604020202020204" pitchFamily="34" charset="0"/>
            </a:endParaRPr>
          </a:p>
        </p:txBody>
      </p:sp>
      <p:pic>
        <p:nvPicPr>
          <p:cNvPr id="4" name="Picture 3" descr="IndianEmblem"/>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51623" y="281161"/>
            <a:ext cx="390687" cy="60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print"/>
          <a:stretch>
            <a:fillRect/>
          </a:stretch>
        </p:blipFill>
        <p:spPr>
          <a:xfrm>
            <a:off x="604434" y="1196974"/>
            <a:ext cx="10527137" cy="5051483"/>
          </a:xfrm>
          <a:prstGeom prst="rect">
            <a:avLst/>
          </a:prstGeom>
        </p:spPr>
      </p:pic>
      <p:pic>
        <p:nvPicPr>
          <p:cNvPr id="6" name="Picture 5"/>
          <p:cNvPicPr>
            <a:picLocks noChangeAspect="1"/>
          </p:cNvPicPr>
          <p:nvPr/>
        </p:nvPicPr>
        <p:blipFill>
          <a:blip r:embed="rId4" cstate="print"/>
          <a:srcRect/>
          <a:stretch>
            <a:fillRect/>
          </a:stretch>
        </p:blipFill>
        <p:spPr bwMode="auto">
          <a:xfrm>
            <a:off x="169816" y="332151"/>
            <a:ext cx="757647" cy="608375"/>
          </a:xfrm>
          <a:prstGeom prst="rect">
            <a:avLst/>
          </a:prstGeom>
          <a:noFill/>
          <a:ln w="9525">
            <a:noFill/>
            <a:miter lim="800000"/>
            <a:headEnd/>
            <a:tailEnd/>
          </a:ln>
        </p:spPr>
      </p:pic>
    </p:spTree>
    <p:extLst>
      <p:ext uri="{BB962C8B-B14F-4D97-AF65-F5344CB8AC3E}">
        <p14:creationId xmlns:p14="http://schemas.microsoft.com/office/powerpoint/2010/main" val="1617563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6417" y="249851"/>
            <a:ext cx="9993312" cy="747712"/>
          </a:xfrm>
        </p:spPr>
        <p:txBody>
          <a:bodyPr>
            <a:normAutofit/>
          </a:bodyPr>
          <a:lstStyle/>
          <a:p>
            <a:r>
              <a:rPr lang="en-US" sz="1800" dirty="0">
                <a:solidFill>
                  <a:srgbClr val="C00000"/>
                </a:solidFill>
                <a:latin typeface="Arial" panose="020B0604020202020204" pitchFamily="34" charset="0"/>
                <a:cs typeface="Arial" panose="020B0604020202020204" pitchFamily="34" charset="0"/>
              </a:rPr>
              <a:t>Advanced Search Option- </a:t>
            </a:r>
            <a:r>
              <a:rPr lang="en-US" sz="1800" dirty="0">
                <a:solidFill>
                  <a:srgbClr val="7030A0"/>
                </a:solidFill>
                <a:latin typeface="Arial" panose="020B0604020202020204" pitchFamily="34" charset="0"/>
                <a:cs typeface="Arial" panose="020B0604020202020204" pitchFamily="34" charset="0"/>
              </a:rPr>
              <a:t>Basin/State/Agency Wise</a:t>
            </a:r>
            <a:br>
              <a:rPr lang="en-US" sz="1800" dirty="0">
                <a:solidFill>
                  <a:srgbClr val="7030A0"/>
                </a:solidFill>
                <a:latin typeface="Arial" panose="020B0604020202020204" pitchFamily="34" charset="0"/>
                <a:cs typeface="Arial" panose="020B0604020202020204" pitchFamily="34" charset="0"/>
              </a:rPr>
            </a:br>
            <a:endParaRPr lang="en-IN" sz="18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cstate="print"/>
          <a:stretch>
            <a:fillRect/>
          </a:stretch>
        </p:blipFill>
        <p:spPr>
          <a:xfrm>
            <a:off x="323387" y="863137"/>
            <a:ext cx="11351941" cy="5555472"/>
          </a:xfrm>
          <a:prstGeom prst="rect">
            <a:avLst/>
          </a:prstGeom>
        </p:spPr>
      </p:pic>
    </p:spTree>
    <p:extLst>
      <p:ext uri="{BB962C8B-B14F-4D97-AF65-F5344CB8AC3E}">
        <p14:creationId xmlns:p14="http://schemas.microsoft.com/office/powerpoint/2010/main" val="110065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276652" y="523875"/>
            <a:ext cx="11486723" cy="5948360"/>
          </a:xfrm>
          <a:prstGeom prst="rect">
            <a:avLst/>
          </a:prstGeom>
        </p:spPr>
      </p:pic>
    </p:spTree>
    <p:extLst>
      <p:ext uri="{BB962C8B-B14F-4D97-AF65-F5344CB8AC3E}">
        <p14:creationId xmlns:p14="http://schemas.microsoft.com/office/powerpoint/2010/main" val="3646932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1289" y="969417"/>
            <a:ext cx="11646539" cy="1581064"/>
          </a:xfrm>
          <a:gradFill flip="none" rotWithShape="1">
            <a:gsLst>
              <a:gs pos="83000">
                <a:schemeClr val="bg1"/>
              </a:gs>
              <a:gs pos="100000">
                <a:schemeClr val="bg1"/>
              </a:gs>
            </a:gsLst>
            <a:lin ang="5400000" scaled="1"/>
            <a:tileRect/>
          </a:gradFill>
        </p:spPr>
        <p:txBody>
          <a:bodyPr>
            <a:normAutofit fontScale="90000"/>
          </a:bodyPr>
          <a:lstStyle/>
          <a:p>
            <a:pPr algn="ctr"/>
            <a:r>
              <a:rPr lang="en-GB" sz="3600" b="1" dirty="0">
                <a:solidFill>
                  <a:schemeClr val="tx2"/>
                </a:solidFill>
              </a:rPr>
              <a:t/>
            </a:r>
            <a:br>
              <a:rPr lang="en-GB" sz="3600" b="1" dirty="0">
                <a:solidFill>
                  <a:schemeClr val="tx2"/>
                </a:solidFill>
              </a:rPr>
            </a:br>
            <a:r>
              <a:rPr lang="en-GB" sz="3600" b="1" dirty="0">
                <a:solidFill>
                  <a:schemeClr val="tx2"/>
                </a:solidFill>
              </a:rPr>
              <a:t/>
            </a:r>
            <a:br>
              <a:rPr lang="en-GB" sz="3600" b="1" dirty="0">
                <a:solidFill>
                  <a:schemeClr val="tx2"/>
                </a:solidFill>
              </a:rPr>
            </a:br>
            <a:r>
              <a:rPr lang="en-GB" sz="3600" b="1" dirty="0">
                <a:solidFill>
                  <a:srgbClr val="FF0000"/>
                </a:solidFill>
                <a:latin typeface="Arial" panose="020B0604020202020204" pitchFamily="34" charset="0"/>
                <a:cs typeface="Arial" panose="020B0604020202020204" pitchFamily="34" charset="0"/>
              </a:rPr>
              <a:t>Online WIMS Training Session </a:t>
            </a:r>
            <a:r>
              <a:rPr lang="en-GB" sz="3600" b="1" dirty="0">
                <a:solidFill>
                  <a:srgbClr val="FF0000"/>
                </a:solidFill>
                <a:latin typeface="Bahnschrift SemiCondensed" panose="020B0502040204020203" pitchFamily="34" charset="0"/>
                <a:cs typeface="Arial" panose="020B0604020202020204" pitchFamily="34" charset="0"/>
              </a:rPr>
              <a:t/>
            </a:r>
            <a:br>
              <a:rPr lang="en-GB" sz="3600" b="1" dirty="0">
                <a:solidFill>
                  <a:srgbClr val="FF0000"/>
                </a:solidFill>
                <a:latin typeface="Bahnschrift SemiCondensed" panose="020B0502040204020203" pitchFamily="34" charset="0"/>
                <a:cs typeface="Arial" panose="020B0604020202020204" pitchFamily="34" charset="0"/>
              </a:rPr>
            </a:br>
            <a:endParaRPr lang="en-US" sz="2800" b="1" dirty="0">
              <a:solidFill>
                <a:srgbClr val="FF0000"/>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441216" y="2298061"/>
            <a:ext cx="11309567" cy="3504631"/>
          </a:xfrm>
          <a:gradFill>
            <a:gsLst>
              <a:gs pos="0">
                <a:schemeClr val="bg1"/>
              </a:gs>
              <a:gs pos="74000">
                <a:schemeClr val="bg1"/>
              </a:gs>
              <a:gs pos="83000">
                <a:schemeClr val="bg1"/>
              </a:gs>
              <a:gs pos="100000">
                <a:schemeClr val="bg1"/>
              </a:gs>
            </a:gsLst>
            <a:lin ang="5400000" scaled="1"/>
          </a:gradFill>
        </p:spPr>
        <p:txBody>
          <a:bodyPr/>
          <a:lstStyle/>
          <a:p>
            <a:pPr algn="ctr"/>
            <a:endParaRPr lang="en-IN" sz="3200" b="1" dirty="0">
              <a:solidFill>
                <a:schemeClr val="tx1"/>
              </a:solidFill>
              <a:latin typeface="Arial" panose="020B0604020202020204" pitchFamily="34" charset="0"/>
              <a:cs typeface="Arial" panose="020B0604020202020204" pitchFamily="34" charset="0"/>
            </a:endParaRPr>
          </a:p>
          <a:p>
            <a:r>
              <a:rPr lang="en-IN" sz="2400" b="1" dirty="0">
                <a:solidFill>
                  <a:schemeClr val="tx1"/>
                </a:solidFill>
                <a:latin typeface="Arial" panose="020B0604020202020204" pitchFamily="34" charset="0"/>
                <a:cs typeface="Arial" panose="020B0604020202020204" pitchFamily="34" charset="0"/>
              </a:rPr>
              <a:t>Topic : </a:t>
            </a:r>
            <a:r>
              <a:rPr lang="en-US" sz="2400" b="1" dirty="0">
                <a:solidFill>
                  <a:srgbClr val="00B050"/>
                </a:solidFill>
                <a:latin typeface="Arial" pitchFamily="34" charset="0"/>
                <a:cs typeface="Arial" pitchFamily="34" charset="0"/>
              </a:rPr>
              <a:t>Station Management , WIMS MIS Dashboard , Email &amp; SMS and Manage Contacts</a:t>
            </a:r>
            <a:endParaRPr lang="en-IN" sz="2400" b="1" dirty="0">
              <a:solidFill>
                <a:srgbClr val="00B050"/>
              </a:solidFill>
              <a:latin typeface="Arial" panose="020B0604020202020204" pitchFamily="34" charset="0"/>
              <a:cs typeface="Arial" panose="020B0604020202020204" pitchFamily="34" charset="0"/>
            </a:endParaRPr>
          </a:p>
          <a:p>
            <a:pPr algn="ctr"/>
            <a:r>
              <a:rPr lang="en-IN" sz="2400" b="1" dirty="0">
                <a:solidFill>
                  <a:schemeClr val="tx1"/>
                </a:solidFill>
                <a:latin typeface="Arial" panose="020B0604020202020204" pitchFamily="34" charset="0"/>
                <a:cs typeface="Arial" panose="020B0604020202020204" pitchFamily="34" charset="0"/>
              </a:rPr>
              <a:t>Date of Training</a:t>
            </a:r>
            <a:r>
              <a:rPr lang="en-IN" sz="2400" b="1">
                <a:solidFill>
                  <a:schemeClr val="tx1"/>
                </a:solidFill>
                <a:latin typeface="Arial" panose="020B0604020202020204" pitchFamily="34" charset="0"/>
                <a:cs typeface="Arial" panose="020B0604020202020204" pitchFamily="34" charset="0"/>
              </a:rPr>
              <a:t>: </a:t>
            </a:r>
            <a:r>
              <a:rPr lang="en-IN" sz="2400" b="1" smtClean="0">
                <a:solidFill>
                  <a:srgbClr val="00B050"/>
                </a:solidFill>
                <a:latin typeface="Arial" panose="020B0604020202020204" pitchFamily="34" charset="0"/>
                <a:cs typeface="Arial" panose="020B0604020202020204" pitchFamily="34" charset="0"/>
              </a:rPr>
              <a:t>23/08/2022</a:t>
            </a:r>
            <a:endParaRPr lang="en-IN" sz="2400" b="1" dirty="0">
              <a:solidFill>
                <a:srgbClr val="00B050"/>
              </a:solidFill>
              <a:latin typeface="Arial" panose="020B0604020202020204" pitchFamily="34" charset="0"/>
              <a:cs typeface="Arial" panose="020B0604020202020204" pitchFamily="34" charset="0"/>
            </a:endParaRPr>
          </a:p>
          <a:p>
            <a:pPr algn="ctr"/>
            <a:r>
              <a:rPr lang="en-IN" sz="2400" b="1" dirty="0">
                <a:solidFill>
                  <a:schemeClr val="tx1"/>
                </a:solidFill>
                <a:latin typeface="Arial" panose="020B0604020202020204" pitchFamily="34" charset="0"/>
                <a:cs typeface="Arial" panose="020B0604020202020204" pitchFamily="34" charset="0"/>
              </a:rPr>
              <a:t>Venue: </a:t>
            </a:r>
            <a:r>
              <a:rPr lang="en-IN" sz="2400" b="1" dirty="0">
                <a:solidFill>
                  <a:srgbClr val="00B050"/>
                </a:solidFill>
                <a:latin typeface="Arial" panose="020B0604020202020204" pitchFamily="34" charset="0"/>
                <a:cs typeface="Arial" panose="020B0604020202020204" pitchFamily="34" charset="0"/>
              </a:rPr>
              <a:t>Online Webinar  </a:t>
            </a:r>
          </a:p>
          <a:p>
            <a:pPr algn="ctr"/>
            <a:r>
              <a:rPr lang="en-IN" sz="2400" b="1" dirty="0">
                <a:solidFill>
                  <a:schemeClr val="tx1"/>
                </a:solidFill>
                <a:latin typeface="Arial" panose="020B0604020202020204" pitchFamily="34" charset="0"/>
                <a:cs typeface="Arial" panose="020B0604020202020204" pitchFamily="34" charset="0"/>
              </a:rPr>
              <a:t>Organised By : </a:t>
            </a:r>
            <a:r>
              <a:rPr sz="2400" b="1" dirty="0">
                <a:solidFill>
                  <a:srgbClr val="00B050"/>
                </a:solidFill>
                <a:latin typeface="Arial" panose="020B0604020202020204" pitchFamily="34" charset="0"/>
                <a:cs typeface="Arial" panose="020B0604020202020204" pitchFamily="34" charset="0"/>
              </a:rPr>
              <a:t>NWIC</a:t>
            </a:r>
            <a:endParaRPr lang="en-US" sz="2400" b="1" dirty="0">
              <a:solidFill>
                <a:srgbClr val="00B050"/>
              </a:solidFill>
              <a:latin typeface="Arial" panose="020B0604020202020204" pitchFamily="34" charset="0"/>
              <a:cs typeface="Arial" panose="020B0604020202020204" pitchFamily="34" charset="0"/>
            </a:endParaRPr>
          </a:p>
        </p:txBody>
      </p:sp>
      <p:sp>
        <p:nvSpPr>
          <p:cNvPr id="5" name="Title 1"/>
          <p:cNvSpPr txBox="1"/>
          <p:nvPr/>
        </p:nvSpPr>
        <p:spPr>
          <a:xfrm>
            <a:off x="8077762" y="5255593"/>
            <a:ext cx="2447364" cy="495232"/>
          </a:xfrm>
          <a:prstGeom prst="rect">
            <a:avLst/>
          </a:prstGeom>
        </p:spPr>
        <p:txBody>
          <a:bodyPr anchor="t">
            <a:normAutofit/>
          </a:bodyPr>
          <a:lstStyle>
            <a:lvl1pPr algn="l" defTabSz="914400" rtl="0" eaLnBrk="1" latinLnBrk="0" hangingPunct="1">
              <a:lnSpc>
                <a:spcPct val="90000"/>
              </a:lnSpc>
              <a:spcBef>
                <a:spcPct val="0"/>
              </a:spcBef>
              <a:buNone/>
              <a:defRPr sz="2600" kern="1200">
                <a:solidFill>
                  <a:srgbClr val="408E93"/>
                </a:solidFill>
                <a:latin typeface="Agency FB" panose="020B0503020202020204" pitchFamily="34" charset="0"/>
                <a:ea typeface="+mj-ea"/>
                <a:cs typeface="Segoe UI Light" panose="020B0502040204020203" pitchFamily="34" charset="0"/>
              </a:defRPr>
            </a:lvl1pPr>
          </a:lstStyle>
          <a:p>
            <a:pPr>
              <a:spcBef>
                <a:spcPts val="1000"/>
              </a:spcBef>
            </a:pPr>
            <a:endParaRPr lang="en-US" sz="1800" dirty="0">
              <a:solidFill>
                <a:schemeClr val="bg1"/>
              </a:solidFill>
              <a:latin typeface="+mj-lt"/>
              <a:ea typeface="+mn-ea"/>
              <a:cs typeface="+mn-cs"/>
            </a:endParaRPr>
          </a:p>
        </p:txBody>
      </p:sp>
      <p:sp>
        <p:nvSpPr>
          <p:cNvPr id="4" name="Subtitle 2"/>
          <p:cNvSpPr txBox="1"/>
          <p:nvPr/>
        </p:nvSpPr>
        <p:spPr>
          <a:xfrm>
            <a:off x="8077762" y="5524500"/>
            <a:ext cx="3760738" cy="1020560"/>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13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t>.</a:t>
            </a:r>
          </a:p>
          <a:p>
            <a:endParaRPr lang="en-US" sz="1200" u="sng" dirty="0"/>
          </a:p>
        </p:txBody>
      </p:sp>
      <p:sp>
        <p:nvSpPr>
          <p:cNvPr id="6"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IN"/>
          </a:p>
        </p:txBody>
      </p:sp>
      <p:sp>
        <p:nvSpPr>
          <p:cNvPr id="7" name="Rectangle 3"/>
          <p:cNvSpPr>
            <a:spLocks noChangeArrowheads="1"/>
          </p:cNvSpPr>
          <p:nvPr/>
        </p:nvSpPr>
        <p:spPr bwMode="auto">
          <a:xfrm>
            <a:off x="1912554" y="901514"/>
            <a:ext cx="8994931"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en-US" altLang="en-US" sz="3600" b="1"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National Water Informatics Centre(NWIC)</a:t>
            </a:r>
            <a:endParaRPr kumimoji="0" lang="en-US" altLang="en-US" sz="3600" b="1" i="0" u="none" strike="noStrike" cap="none" normalizeH="0" baseline="0" dirty="0">
              <a:ln>
                <a:noFill/>
              </a:ln>
              <a:solidFill>
                <a:srgbClr val="002060"/>
              </a:solidFill>
              <a:effectLst/>
              <a:latin typeface="Arial" panose="020B0604020202020204" pitchFamily="34" charset="0"/>
            </a:endParaRPr>
          </a:p>
        </p:txBody>
      </p:sp>
      <p:pic>
        <p:nvPicPr>
          <p:cNvPr id="9" name="Picture 3" descr="IndianEmblem"/>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49891" y="457200"/>
            <a:ext cx="58860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66" y="378823"/>
            <a:ext cx="981617" cy="110421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D557E4-EF93-4701-8B45-2C0E8CC9BA77}"/>
              </a:ext>
            </a:extLst>
          </p:cNvPr>
          <p:cNvPicPr>
            <a:picLocks noChangeAspect="1"/>
          </p:cNvPicPr>
          <p:nvPr/>
        </p:nvPicPr>
        <p:blipFill>
          <a:blip r:embed="rId2"/>
          <a:stretch>
            <a:fillRect/>
          </a:stretch>
        </p:blipFill>
        <p:spPr>
          <a:xfrm>
            <a:off x="-1" y="810228"/>
            <a:ext cx="12192001" cy="6047771"/>
          </a:xfrm>
          <a:prstGeom prst="rect">
            <a:avLst/>
          </a:prstGeom>
        </p:spPr>
      </p:pic>
      <p:sp>
        <p:nvSpPr>
          <p:cNvPr id="2" name="TextBox 1">
            <a:extLst>
              <a:ext uri="{FF2B5EF4-FFF2-40B4-BE49-F238E27FC236}">
                <a16:creationId xmlns:a16="http://schemas.microsoft.com/office/drawing/2014/main" id="{768FE9BB-D9B9-46D6-9248-3D59B1087F46}"/>
              </a:ext>
            </a:extLst>
          </p:cNvPr>
          <p:cNvSpPr txBox="1"/>
          <p:nvPr/>
        </p:nvSpPr>
        <p:spPr>
          <a:xfrm>
            <a:off x="1122744" y="231494"/>
            <a:ext cx="9838481" cy="400110"/>
          </a:xfrm>
          <a:prstGeom prst="rect">
            <a:avLst/>
          </a:prstGeom>
          <a:noFill/>
        </p:spPr>
        <p:txBody>
          <a:bodyPr wrap="square" rtlCol="0">
            <a:spAutoFit/>
          </a:bodyPr>
          <a:lstStyle/>
          <a:p>
            <a:r>
              <a:rPr lang="en-US" sz="2000" dirty="0">
                <a:solidFill>
                  <a:srgbClr val="C00000"/>
                </a:solidFill>
                <a:latin typeface="Arial" panose="020B0604020202020204" pitchFamily="34" charset="0"/>
                <a:cs typeface="Arial" panose="020B0604020202020204" pitchFamily="34" charset="0"/>
              </a:rPr>
              <a:t>Advanced Search Option- </a:t>
            </a:r>
            <a:r>
              <a:rPr lang="en-US" sz="2000" dirty="0">
                <a:solidFill>
                  <a:srgbClr val="7030A0"/>
                </a:solidFill>
                <a:latin typeface="Arial" panose="020B0604020202020204" pitchFamily="34" charset="0"/>
                <a:cs typeface="Arial" panose="020B0604020202020204" pitchFamily="34" charset="0"/>
              </a:rPr>
              <a:t>Basin/State/Agency Wise</a:t>
            </a:r>
          </a:p>
        </p:txBody>
      </p:sp>
    </p:spTree>
    <p:extLst>
      <p:ext uri="{BB962C8B-B14F-4D97-AF65-F5344CB8AC3E}">
        <p14:creationId xmlns:p14="http://schemas.microsoft.com/office/powerpoint/2010/main" val="3246921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81668" y="261256"/>
            <a:ext cx="9979034" cy="661910"/>
          </a:xfrm>
        </p:spPr>
        <p:txBody>
          <a:bodyPr>
            <a:normAutofit fontScale="90000"/>
          </a:bodyPr>
          <a:lstStyle/>
          <a:p>
            <a:r>
              <a:rPr lang="en-IN" sz="2000" b="1" dirty="0">
                <a:solidFill>
                  <a:srgbClr val="FF0000"/>
                </a:solidFill>
                <a:latin typeface="Arial Black" panose="020B0A04020102020204" pitchFamily="34" charset="0"/>
              </a:rPr>
              <a:t/>
            </a:r>
            <a:br>
              <a:rPr lang="en-IN" sz="2000" b="1" dirty="0">
                <a:solidFill>
                  <a:srgbClr val="FF0000"/>
                </a:solidFill>
                <a:latin typeface="Arial Black" panose="020B0A04020102020204" pitchFamily="34" charset="0"/>
              </a:rPr>
            </a:br>
            <a:r>
              <a:rPr lang="en-IN" sz="1800" b="1" dirty="0">
                <a:solidFill>
                  <a:srgbClr val="7030A0"/>
                </a:solidFill>
                <a:latin typeface="Arial Black" panose="020B0A04020102020204" pitchFamily="34" charset="0"/>
              </a:rPr>
              <a:t>ADD NEW STATION :  </a:t>
            </a:r>
            <a:r>
              <a:rPr lang="en-US" sz="1800" dirty="0">
                <a:latin typeface="Arial" panose="020B0604020202020204" pitchFamily="34" charset="0"/>
                <a:ea typeface="Times New Roman" panose="02020603050405020304" pitchFamily="18" charset="0"/>
                <a:cs typeface="Arial" panose="020B0604020202020204" pitchFamily="34" charset="0"/>
              </a:rPr>
              <a:t>Nodal Agency has to add the station details for both type of stations </a:t>
            </a:r>
            <a:br>
              <a:rPr lang="en-US" sz="1800" dirty="0">
                <a:latin typeface="Arial" panose="020B0604020202020204" pitchFamily="34" charset="0"/>
                <a:ea typeface="Times New Roman" panose="02020603050405020304" pitchFamily="18" charset="0"/>
                <a:cs typeface="Arial" panose="020B0604020202020204" pitchFamily="34" charset="0"/>
              </a:rPr>
            </a:br>
            <a:r>
              <a:rPr lang="en-US" sz="1800" dirty="0">
                <a:latin typeface="Arial" panose="020B0604020202020204" pitchFamily="34" charset="0"/>
                <a:ea typeface="Times New Roman" panose="02020603050405020304" pitchFamily="18" charset="0"/>
                <a:cs typeface="Arial" panose="020B0604020202020204" pitchFamily="34" charset="0"/>
              </a:rPr>
              <a:t>( Surface Water and Ground Water) from Station Management section in WIMS Software</a:t>
            </a:r>
            <a:r>
              <a:rPr lang="en-US" sz="18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IN" sz="2000" b="1" dirty="0">
                <a:latin typeface="Arial Black" panose="020B0A04020102020204" pitchFamily="34" charset="0"/>
              </a:rPr>
              <a:t/>
            </a:r>
            <a:br>
              <a:rPr lang="en-IN" sz="2000" b="1" dirty="0">
                <a:latin typeface="Arial Black" panose="020B0A04020102020204" pitchFamily="34" charset="0"/>
              </a:rPr>
            </a:br>
            <a:endParaRPr lang="en-IN" sz="2000" b="1" dirty="0">
              <a:latin typeface="Arial Black" panose="020B0A04020102020204" pitchFamily="34" charset="0"/>
            </a:endParaRPr>
          </a:p>
        </p:txBody>
      </p:sp>
      <p:pic>
        <p:nvPicPr>
          <p:cNvPr id="7" name="Picture 6"/>
          <p:cNvPicPr/>
          <p:nvPr/>
        </p:nvPicPr>
        <p:blipFill>
          <a:blip r:embed="rId2" cstate="print"/>
          <a:stretch>
            <a:fillRect/>
          </a:stretch>
        </p:blipFill>
        <p:spPr>
          <a:xfrm>
            <a:off x="579863" y="938644"/>
            <a:ext cx="11218127" cy="5630967"/>
          </a:xfrm>
          <a:prstGeom prst="rect">
            <a:avLst/>
          </a:prstGeom>
        </p:spPr>
      </p:pic>
    </p:spTree>
    <p:extLst>
      <p:ext uri="{BB962C8B-B14F-4D97-AF65-F5344CB8AC3E}">
        <p14:creationId xmlns:p14="http://schemas.microsoft.com/office/powerpoint/2010/main" val="4061012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306286" y="535578"/>
            <a:ext cx="9071201" cy="512637"/>
          </a:xfrm>
        </p:spPr>
        <p:txBody>
          <a:bodyPr>
            <a:noAutofit/>
          </a:bodyPr>
          <a:lstStyle/>
          <a:p>
            <a:r>
              <a:rPr lang="en-US" sz="2000" b="1" dirty="0">
                <a:solidFill>
                  <a:srgbClr val="7030A0"/>
                </a:solidFill>
                <a:latin typeface="Arial" panose="020B0604020202020204" pitchFamily="34" charset="0"/>
                <a:cs typeface="Arial" panose="020B0604020202020204" pitchFamily="34" charset="0"/>
              </a:rPr>
              <a:t>                                     For Surface Water</a:t>
            </a:r>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en-US" sz="1800" dirty="0">
                <a:solidFill>
                  <a:schemeClr val="tx1"/>
                </a:solidFill>
                <a:latin typeface="Arial" panose="020B0604020202020204" pitchFamily="34" charset="0"/>
                <a:cs typeface="Arial" panose="020B0604020202020204" pitchFamily="34" charset="0"/>
              </a:rPr>
              <a:t> Select  Type of station which you want to create (</a:t>
            </a:r>
            <a:r>
              <a:rPr sz="1800" dirty="0">
                <a:solidFill>
                  <a:schemeClr val="tx1"/>
                </a:solidFill>
                <a:latin typeface="Arial" panose="020B0604020202020204" pitchFamily="34" charset="0"/>
                <a:cs typeface="Arial" panose="020B0604020202020204" pitchFamily="34" charset="0"/>
              </a:rPr>
              <a:t>M</a:t>
            </a:r>
            <a:r>
              <a:rPr lang="en-US" sz="1800" dirty="0">
                <a:solidFill>
                  <a:schemeClr val="tx1"/>
                </a:solidFill>
                <a:latin typeface="Arial" panose="020B0604020202020204" pitchFamily="34" charset="0"/>
                <a:cs typeface="Arial" panose="020B0604020202020204" pitchFamily="34" charset="0"/>
              </a:rPr>
              <a:t>anual station Telemetry Station or Reservoir or Flood Forecast )  Page in Station Management</a:t>
            </a:r>
            <a:r>
              <a:rPr lang="en-IN" sz="1800" u="sng" dirty="0">
                <a:latin typeface="Arial" panose="020B0604020202020204" pitchFamily="34" charset="0"/>
                <a:cs typeface="Arial" panose="020B0604020202020204" pitchFamily="34" charset="0"/>
              </a:rPr>
              <a:t/>
            </a:r>
            <a:br>
              <a:rPr lang="en-IN" sz="1800" u="sng" dirty="0">
                <a:latin typeface="Arial" panose="020B0604020202020204" pitchFamily="34" charset="0"/>
                <a:cs typeface="Arial" panose="020B0604020202020204" pitchFamily="34" charset="0"/>
              </a:rPr>
            </a:br>
            <a:r>
              <a:rPr lang="en-IN" sz="1800" u="sng" dirty="0">
                <a:latin typeface="Arial" panose="020B0604020202020204" pitchFamily="34" charset="0"/>
                <a:cs typeface="Arial" panose="020B0604020202020204" pitchFamily="34" charset="0"/>
              </a:rPr>
              <a:t/>
            </a:r>
            <a:br>
              <a:rPr lang="en-IN" sz="1800" u="sng" dirty="0">
                <a:latin typeface="Arial" panose="020B0604020202020204" pitchFamily="34" charset="0"/>
                <a:cs typeface="Arial" panose="020B0604020202020204" pitchFamily="34" charset="0"/>
              </a:rPr>
            </a:br>
            <a:endParaRPr lang="en-IN" sz="1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stretch>
            <a:fillRect/>
          </a:stretch>
        </p:blipFill>
        <p:spPr>
          <a:xfrm>
            <a:off x="615585" y="1364244"/>
            <a:ext cx="10859020" cy="5290280"/>
          </a:xfrm>
          <a:prstGeom prst="rect">
            <a:avLst/>
          </a:prstGeom>
        </p:spPr>
      </p:pic>
    </p:spTree>
    <p:extLst>
      <p:ext uri="{BB962C8B-B14F-4D97-AF65-F5344CB8AC3E}">
        <p14:creationId xmlns:p14="http://schemas.microsoft.com/office/powerpoint/2010/main" val="373966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31965" y="496389"/>
            <a:ext cx="9950359" cy="700586"/>
          </a:xfrm>
        </p:spPr>
        <p:txBody>
          <a:bodyPr>
            <a:noAutofit/>
          </a:bodyPr>
          <a:lstStyle/>
          <a:p>
            <a:r>
              <a:rPr lang="en-US" sz="1800" dirty="0">
                <a:solidFill>
                  <a:schemeClr val="tx1"/>
                </a:solidFill>
                <a:latin typeface="Arial" panose="020B0604020202020204" pitchFamily="34" charset="0"/>
                <a:cs typeface="Arial" panose="020B0604020202020204" pitchFamily="34" charset="0"/>
              </a:rPr>
              <a:t>Enter  New “ Station Code and “ Station Name”  which is get from the available details list for adding the new station in WIMS</a:t>
            </a:r>
            <a:r>
              <a:rPr lang="en-IN" sz="1800" u="sng" dirty="0">
                <a:latin typeface="Arial" panose="020B0604020202020204" pitchFamily="34" charset="0"/>
                <a:cs typeface="Arial" panose="020B0604020202020204" pitchFamily="34" charset="0"/>
              </a:rPr>
              <a:t/>
            </a:r>
            <a:br>
              <a:rPr lang="en-IN" sz="1800" u="sng" dirty="0">
                <a:latin typeface="Arial" panose="020B0604020202020204" pitchFamily="34" charset="0"/>
                <a:cs typeface="Arial" panose="020B0604020202020204" pitchFamily="34" charset="0"/>
              </a:rPr>
            </a:br>
            <a:endParaRPr lang="en-IN" sz="1800" dirty="0">
              <a:latin typeface="Arial" panose="020B0604020202020204" pitchFamily="34" charset="0"/>
              <a:cs typeface="Arial" panose="020B0604020202020204" pitchFamily="34" charset="0"/>
            </a:endParaRPr>
          </a:p>
        </p:txBody>
      </p:sp>
      <p:pic>
        <p:nvPicPr>
          <p:cNvPr id="3" name="Picture 2"/>
          <p:cNvPicPr/>
          <p:nvPr/>
        </p:nvPicPr>
        <p:blipFill>
          <a:blip r:embed="rId2" cstate="print"/>
          <a:stretch>
            <a:fillRect/>
          </a:stretch>
        </p:blipFill>
        <p:spPr>
          <a:xfrm>
            <a:off x="3802566" y="1414809"/>
            <a:ext cx="3166945" cy="1405496"/>
          </a:xfrm>
          <a:prstGeom prst="rect">
            <a:avLst/>
          </a:prstGeom>
        </p:spPr>
      </p:pic>
      <p:sp>
        <p:nvSpPr>
          <p:cNvPr id="4" name="Rectangle 3"/>
          <p:cNvSpPr/>
          <p:nvPr/>
        </p:nvSpPr>
        <p:spPr>
          <a:xfrm>
            <a:off x="604433" y="3199887"/>
            <a:ext cx="11125435" cy="646331"/>
          </a:xfrm>
          <a:prstGeom prst="rect">
            <a:avLst/>
          </a:prstGeom>
        </p:spPr>
        <p:txBody>
          <a:bodyPr wrap="square">
            <a:spAutoFit/>
          </a:bodyPr>
          <a:lstStyle/>
          <a:p>
            <a:pPr lvl="0">
              <a:spcAft>
                <a:spcPts val="0"/>
              </a:spcAft>
              <a:buSzPts val="1200"/>
            </a:pPr>
            <a:r>
              <a:rPr lang="en-US" dirty="0">
                <a:uFill>
                  <a:solidFill>
                    <a:srgbClr val="000000"/>
                  </a:solidFill>
                </a:uFill>
                <a:latin typeface="Times New Roman" panose="02020603050405020304" pitchFamily="18" charset="0"/>
                <a:ea typeface="Times New Roman" panose="02020603050405020304" pitchFamily="18" charset="0"/>
              </a:rPr>
              <a:t>   Fill all administrative details  for example - Select State, District &amp; Tehsil/Taluk from “ Administrative”  under               “Generic” Tab for Surface Water.</a:t>
            </a:r>
            <a:endParaRPr lang="en-IN" sz="1400" u="sng" dirty="0">
              <a:effectLst/>
              <a:uFill>
                <a:solidFill>
                  <a:srgbClr val="000000"/>
                </a:solidFill>
              </a:uFill>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3" cstate="print"/>
          <a:stretch>
            <a:fillRect/>
          </a:stretch>
        </p:blipFill>
        <p:spPr>
          <a:xfrm>
            <a:off x="3088680" y="3846218"/>
            <a:ext cx="4020832" cy="2621489"/>
          </a:xfrm>
          <a:prstGeom prst="rect">
            <a:avLst/>
          </a:prstGeom>
        </p:spPr>
      </p:pic>
    </p:spTree>
    <p:extLst>
      <p:ext uri="{BB962C8B-B14F-4D97-AF65-F5344CB8AC3E}">
        <p14:creationId xmlns:p14="http://schemas.microsoft.com/office/powerpoint/2010/main" val="2082111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75211" y="548639"/>
            <a:ext cx="10107114" cy="648335"/>
          </a:xfrm>
        </p:spPr>
        <p:txBody>
          <a:bodyPr>
            <a:normAutofit fontScale="90000"/>
          </a:bodyPr>
          <a:lstStyle/>
          <a:p>
            <a:r>
              <a:rPr lang="en-IN" sz="2000" dirty="0">
                <a:latin typeface="Arial" panose="020B0604020202020204" pitchFamily="34" charset="0"/>
                <a:cs typeface="Arial" panose="020B0604020202020204" pitchFamily="34" charset="0"/>
              </a:rPr>
              <a:t>8. </a:t>
            </a:r>
            <a:r>
              <a:rPr lang="en-US" sz="2000" dirty="0">
                <a:latin typeface="Arial" panose="020B0604020202020204" pitchFamily="34" charset="0"/>
                <a:cs typeface="Arial" panose="020B0604020202020204" pitchFamily="34" charset="0"/>
              </a:rPr>
              <a:t>Add   “ Geographical”  mandatory details and  fill all the mandatory fields and necessary fields values under “Geographical” section</a:t>
            </a:r>
            <a:r>
              <a:rPr lang="en-US" sz="2000" b="1" u="sng" dirty="0">
                <a:latin typeface="Arial" panose="020B0604020202020204" pitchFamily="34" charset="0"/>
                <a:cs typeface="Arial" panose="020B0604020202020204" pitchFamily="34" charset="0"/>
              </a:rPr>
              <a:t> </a:t>
            </a:r>
            <a:r>
              <a:rPr lang="en-IN" u="sng" dirty="0"/>
              <a:t/>
            </a:r>
            <a:br>
              <a:rPr lang="en-IN" u="sng" dirty="0"/>
            </a:br>
            <a:endParaRPr lang="en-IN" dirty="0"/>
          </a:p>
        </p:txBody>
      </p:sp>
      <p:pic>
        <p:nvPicPr>
          <p:cNvPr id="3" name="Picture 2"/>
          <p:cNvPicPr/>
          <p:nvPr/>
        </p:nvPicPr>
        <p:blipFill>
          <a:blip r:embed="rId2" cstate="print"/>
          <a:stretch>
            <a:fillRect/>
          </a:stretch>
        </p:blipFill>
        <p:spPr>
          <a:xfrm>
            <a:off x="1021976" y="1196974"/>
            <a:ext cx="8173861" cy="4359743"/>
          </a:xfrm>
          <a:prstGeom prst="rect">
            <a:avLst/>
          </a:prstGeom>
        </p:spPr>
      </p:pic>
      <p:pic>
        <p:nvPicPr>
          <p:cNvPr id="4" name="Picture 3" descr="IndianEmblem"/>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24491" y="267286"/>
            <a:ext cx="405377" cy="675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srcRect/>
          <a:stretch>
            <a:fillRect/>
          </a:stretch>
        </p:blipFill>
        <p:spPr bwMode="auto">
          <a:xfrm>
            <a:off x="248193" y="306026"/>
            <a:ext cx="704647" cy="608375"/>
          </a:xfrm>
          <a:prstGeom prst="rect">
            <a:avLst/>
          </a:prstGeom>
          <a:noFill/>
          <a:ln w="9525">
            <a:noFill/>
            <a:miter lim="800000"/>
            <a:headEnd/>
            <a:tailEnd/>
          </a:ln>
        </p:spPr>
      </p:pic>
    </p:spTree>
    <p:extLst>
      <p:ext uri="{BB962C8B-B14F-4D97-AF65-F5344CB8AC3E}">
        <p14:creationId xmlns:p14="http://schemas.microsoft.com/office/powerpoint/2010/main" val="2699020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idx="4294967295"/>
          </p:nvPr>
        </p:nvSpPr>
        <p:spPr>
          <a:xfrm>
            <a:off x="0" y="295275"/>
            <a:ext cx="10982325" cy="901700"/>
          </a:xfrm>
        </p:spPr>
        <p:txBody>
          <a:bodyPr>
            <a:normAutofit fontScale="90000"/>
          </a:bodyPr>
          <a:lstStyle/>
          <a:p>
            <a:r>
              <a:rPr lang="en-IN" b="1" u="sng" dirty="0">
                <a:solidFill>
                  <a:schemeClr val="tx1"/>
                </a:solidFill>
              </a:rPr>
              <a:t/>
            </a:r>
            <a:br>
              <a:rPr lang="en-IN" b="1" u="sng" dirty="0">
                <a:solidFill>
                  <a:schemeClr val="tx1"/>
                </a:solidFill>
              </a:rPr>
            </a:br>
            <a:endParaRPr lang="en-IN" b="1" dirty="0">
              <a:solidFill>
                <a:schemeClr val="tx1"/>
              </a:solidFill>
            </a:endParaRPr>
          </a:p>
        </p:txBody>
      </p:sp>
      <p:sp>
        <p:nvSpPr>
          <p:cNvPr id="6" name="Rectangle 5"/>
          <p:cNvSpPr/>
          <p:nvPr/>
        </p:nvSpPr>
        <p:spPr>
          <a:xfrm>
            <a:off x="1175658" y="300446"/>
            <a:ext cx="9994090" cy="646331"/>
          </a:xfrm>
          <a:prstGeom prst="rect">
            <a:avLst/>
          </a:prstGeom>
        </p:spPr>
        <p:txBody>
          <a:bodyPr wrap="square">
            <a:spAutoFit/>
          </a:bodyPr>
          <a:lstStyle/>
          <a:p>
            <a:r>
              <a:rPr lang="en-IN" dirty="0"/>
              <a:t>11. </a:t>
            </a:r>
            <a:r>
              <a:rPr lang="en-US" dirty="0"/>
              <a:t>“ Add Address “ from </a:t>
            </a:r>
            <a:r>
              <a:rPr lang="en-US" b="1" dirty="0"/>
              <a:t>“ Site &amp; Additional  Information Tab” </a:t>
            </a:r>
            <a:r>
              <a:rPr lang="en-US" dirty="0"/>
              <a:t>on “Add Station” Page  under Station Management </a:t>
            </a:r>
            <a:endParaRPr lang="en-IN" dirty="0"/>
          </a:p>
        </p:txBody>
      </p:sp>
      <p:pic>
        <p:nvPicPr>
          <p:cNvPr id="5" name="Picture 3" descr="IndianEmblem"/>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41874" y="148441"/>
            <a:ext cx="510742" cy="66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cstate="print"/>
          <a:srcRect/>
          <a:stretch>
            <a:fillRect/>
          </a:stretch>
        </p:blipFill>
        <p:spPr bwMode="auto">
          <a:xfrm>
            <a:off x="300446" y="306026"/>
            <a:ext cx="692332" cy="597742"/>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95250" y="1162049"/>
            <a:ext cx="11805013" cy="5003619"/>
          </a:xfrm>
          <a:prstGeom prst="rect">
            <a:avLst/>
          </a:prstGeom>
          <a:noFill/>
          <a:ln w="9525">
            <a:noFill/>
            <a:miter lim="800000"/>
            <a:headEnd/>
            <a:tailEnd/>
          </a:ln>
          <a:effectLst/>
        </p:spPr>
      </p:pic>
    </p:spTree>
    <p:extLst>
      <p:ext uri="{BB962C8B-B14F-4D97-AF65-F5344CB8AC3E}">
        <p14:creationId xmlns:p14="http://schemas.microsoft.com/office/powerpoint/2010/main" val="1821665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53589" y="457199"/>
            <a:ext cx="10028736" cy="739775"/>
          </a:xfrm>
        </p:spPr>
        <p:txBody>
          <a:bodyPr>
            <a:normAutofit fontScale="90000"/>
          </a:bodyPr>
          <a:lstStyle/>
          <a:p>
            <a:r>
              <a:rPr lang="en-US" sz="2000" b="1" dirty="0">
                <a:solidFill>
                  <a:schemeClr val="tx1"/>
                </a:solidFill>
              </a:rPr>
              <a:t>9. Add “Longitude” and “Latitude” details</a:t>
            </a:r>
            <a:r>
              <a:rPr lang="en-IN" u="sng" dirty="0"/>
              <a:t/>
            </a:r>
            <a:br>
              <a:rPr lang="en-IN" u="sng" dirty="0"/>
            </a:br>
            <a:endParaRPr lang="en-IN" dirty="0"/>
          </a:p>
        </p:txBody>
      </p:sp>
      <p:pic>
        <p:nvPicPr>
          <p:cNvPr id="3" name="Picture 2"/>
          <p:cNvPicPr/>
          <p:nvPr/>
        </p:nvPicPr>
        <p:blipFill>
          <a:blip r:embed="rId2" cstate="print"/>
          <a:stretch>
            <a:fillRect/>
          </a:stretch>
        </p:blipFill>
        <p:spPr>
          <a:xfrm>
            <a:off x="1064217" y="1196974"/>
            <a:ext cx="3710720" cy="1390503"/>
          </a:xfrm>
          <a:prstGeom prst="rect">
            <a:avLst/>
          </a:prstGeom>
        </p:spPr>
      </p:pic>
      <p:sp>
        <p:nvSpPr>
          <p:cNvPr id="6" name="Rectangle 5"/>
          <p:cNvSpPr/>
          <p:nvPr/>
        </p:nvSpPr>
        <p:spPr>
          <a:xfrm>
            <a:off x="604434" y="3237128"/>
            <a:ext cx="8539566"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10.Select or Enter “ Date of Establishment” of Start Date and End Date </a:t>
            </a:r>
            <a:endParaRPr lang="en-IN" dirty="0"/>
          </a:p>
        </p:txBody>
      </p:sp>
      <p:pic>
        <p:nvPicPr>
          <p:cNvPr id="7" name="Picture 6"/>
          <p:cNvPicPr/>
          <p:nvPr/>
        </p:nvPicPr>
        <p:blipFill>
          <a:blip r:embed="rId3" cstate="print"/>
          <a:stretch>
            <a:fillRect/>
          </a:stretch>
        </p:blipFill>
        <p:spPr>
          <a:xfrm>
            <a:off x="1064217" y="3931576"/>
            <a:ext cx="4183032" cy="2384817"/>
          </a:xfrm>
          <a:prstGeom prst="rect">
            <a:avLst/>
          </a:prstGeom>
        </p:spPr>
      </p:pic>
      <p:pic>
        <p:nvPicPr>
          <p:cNvPr id="8" name="Picture 3" descr="IndianEmblem"/>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96357" y="396748"/>
            <a:ext cx="433512" cy="60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print"/>
          <a:srcRect/>
          <a:stretch>
            <a:fillRect/>
          </a:stretch>
        </p:blipFill>
        <p:spPr bwMode="auto">
          <a:xfrm>
            <a:off x="235131" y="306025"/>
            <a:ext cx="692332" cy="597742"/>
          </a:xfrm>
          <a:prstGeom prst="rect">
            <a:avLst/>
          </a:prstGeom>
          <a:noFill/>
          <a:ln w="9525">
            <a:noFill/>
            <a:miter lim="800000"/>
            <a:headEnd/>
            <a:tailEnd/>
          </a:ln>
        </p:spPr>
      </p:pic>
    </p:spTree>
    <p:extLst>
      <p:ext uri="{BB962C8B-B14F-4D97-AF65-F5344CB8AC3E}">
        <p14:creationId xmlns:p14="http://schemas.microsoft.com/office/powerpoint/2010/main" val="431890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1188720" y="548639"/>
            <a:ext cx="9793605" cy="648335"/>
          </a:xfrm>
        </p:spPr>
        <p:txBody>
          <a:bodyPr>
            <a:normAutofit/>
          </a:bodyPr>
          <a:lstStyle/>
          <a:p>
            <a:r>
              <a:rPr lang="en-US" sz="2000" b="1" dirty="0">
                <a:solidFill>
                  <a:srgbClr val="7030A0"/>
                </a:solidFill>
                <a:latin typeface="Arial Black" panose="020B0A04020102020204" pitchFamily="34" charset="0"/>
                <a:cs typeface="Arial" panose="020B0604020202020204" pitchFamily="34" charset="0"/>
              </a:rPr>
              <a:t>Add Data Type-</a:t>
            </a:r>
            <a:endParaRPr lang="en-IN" sz="2000" b="1" dirty="0">
              <a:solidFill>
                <a:srgbClr val="7030A0"/>
              </a:solidFill>
              <a:latin typeface="Arial Black" panose="020B0A04020102020204" pitchFamily="34" charset="0"/>
              <a:cs typeface="Arial" panose="020B0604020202020204" pitchFamily="34" charset="0"/>
            </a:endParaRPr>
          </a:p>
        </p:txBody>
      </p:sp>
      <p:sp>
        <p:nvSpPr>
          <p:cNvPr id="5" name="Rectangle 4"/>
          <p:cNvSpPr/>
          <p:nvPr/>
        </p:nvSpPr>
        <p:spPr>
          <a:xfrm>
            <a:off x="528548" y="1267097"/>
            <a:ext cx="10345778"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rPr>
              <a:t>Click on “Category “ Tab and Select the  respective “Category” from this section, User Agency can add “Sensors” or “Data Type” details  as per the available details for sensors against the particular station at the time of station configuration or after adding the station as well.</a:t>
            </a:r>
            <a:endParaRPr lang="en-IN" dirty="0">
              <a:latin typeface="Arial" panose="020B0604020202020204" pitchFamily="34" charset="0"/>
              <a:cs typeface="Arial" panose="020B0604020202020204" pitchFamily="34" charset="0"/>
            </a:endParaRPr>
          </a:p>
        </p:txBody>
      </p:sp>
      <p:pic>
        <p:nvPicPr>
          <p:cNvPr id="7" name="Picture 3" descr="IndianEmblem"/>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58211" y="396748"/>
            <a:ext cx="632041" cy="98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cstate="print"/>
          <a:srcRect/>
          <a:stretch>
            <a:fillRect/>
          </a:stretch>
        </p:blipFill>
        <p:spPr bwMode="auto">
          <a:xfrm>
            <a:off x="627017" y="2171188"/>
            <a:ext cx="9086034" cy="4412220"/>
          </a:xfrm>
          <a:prstGeom prst="rect">
            <a:avLst/>
          </a:prstGeom>
          <a:noFill/>
          <a:ln w="9525">
            <a:noFill/>
            <a:miter lim="800000"/>
            <a:headEnd/>
            <a:tailEnd/>
          </a:ln>
          <a:effectLst/>
        </p:spPr>
      </p:pic>
      <p:pic>
        <p:nvPicPr>
          <p:cNvPr id="6" name="Picture 5"/>
          <p:cNvPicPr>
            <a:picLocks noChangeAspect="1"/>
          </p:cNvPicPr>
          <p:nvPr/>
        </p:nvPicPr>
        <p:blipFill>
          <a:blip r:embed="rId4" cstate="print"/>
          <a:srcRect/>
          <a:stretch>
            <a:fillRect/>
          </a:stretch>
        </p:blipFill>
        <p:spPr bwMode="auto">
          <a:xfrm>
            <a:off x="300446" y="306026"/>
            <a:ext cx="692332" cy="597742"/>
          </a:xfrm>
          <a:prstGeom prst="rect">
            <a:avLst/>
          </a:prstGeom>
          <a:noFill/>
          <a:ln w="9525">
            <a:noFill/>
            <a:miter lim="800000"/>
            <a:headEnd/>
            <a:tailEnd/>
          </a:ln>
        </p:spPr>
      </p:pic>
    </p:spTree>
    <p:extLst>
      <p:ext uri="{BB962C8B-B14F-4D97-AF65-F5344CB8AC3E}">
        <p14:creationId xmlns:p14="http://schemas.microsoft.com/office/powerpoint/2010/main" val="12105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13509" y="509451"/>
            <a:ext cx="10532682" cy="1667012"/>
          </a:xfrm>
        </p:spPr>
        <p:txBody>
          <a:bodyPr>
            <a:noAutofit/>
          </a:bodyPr>
          <a:lstStyle/>
          <a:p>
            <a:endParaRPr lang="en-IN" sz="1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stretch>
            <a:fillRect/>
          </a:stretch>
        </p:blipFill>
        <p:spPr>
          <a:xfrm>
            <a:off x="313509" y="496389"/>
            <a:ext cx="10734675" cy="5795533"/>
          </a:xfrm>
          <a:prstGeom prst="rect">
            <a:avLst/>
          </a:prstGeom>
        </p:spPr>
      </p:pic>
      <p:pic>
        <p:nvPicPr>
          <p:cNvPr id="4" name="Picture 3" descr="IndianEmblem"/>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58211" y="396748"/>
            <a:ext cx="671658" cy="104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6737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40971" y="222069"/>
            <a:ext cx="9506746" cy="1031965"/>
          </a:xfrm>
        </p:spPr>
        <p:txBody>
          <a:bodyPr>
            <a:noAutofit/>
          </a:bodyPr>
          <a:lstStyle/>
          <a:p>
            <a:r>
              <a:rPr lang="en-US" sz="2000" b="1" dirty="0">
                <a:solidFill>
                  <a:srgbClr val="FF0000"/>
                </a:solidFill>
                <a:latin typeface="Arial Black" panose="020B0A04020102020204" pitchFamily="34" charset="0"/>
                <a:cs typeface="Arial" panose="020B0604020202020204" pitchFamily="34" charset="0"/>
              </a:rPr>
              <a:t>Save Station  Characteristics Details: </a:t>
            </a:r>
            <a:r>
              <a:rPr lang="en-US" sz="1800" dirty="0">
                <a:latin typeface="Arial" panose="020B0604020202020204" pitchFamily="34" charset="0"/>
                <a:cs typeface="Arial" panose="020B0604020202020204" pitchFamily="34" charset="0"/>
              </a:rPr>
              <a:t>Click on </a:t>
            </a:r>
            <a:r>
              <a:rPr lang="en-US" sz="1800" b="1" dirty="0">
                <a:latin typeface="Arial" panose="020B0604020202020204" pitchFamily="34" charset="0"/>
                <a:cs typeface="Arial" panose="020B0604020202020204" pitchFamily="34" charset="0"/>
              </a:rPr>
              <a:t>“ Save” </a:t>
            </a:r>
            <a:r>
              <a:rPr lang="en-US" sz="1800" dirty="0">
                <a:latin typeface="Arial" panose="020B0604020202020204" pitchFamily="34" charset="0"/>
                <a:cs typeface="Arial" panose="020B0604020202020204" pitchFamily="34" charset="0"/>
              </a:rPr>
              <a:t>button. Station information will be saved in WIMS application and </a:t>
            </a:r>
            <a:r>
              <a:rPr lang="en-US" sz="1800" b="1" dirty="0">
                <a:latin typeface="Arial" panose="020B0604020202020204" pitchFamily="34" charset="0"/>
                <a:cs typeface="Arial" panose="020B0604020202020204" pitchFamily="34" charset="0"/>
              </a:rPr>
              <a:t>Pop up message</a:t>
            </a:r>
            <a:r>
              <a:rPr lang="en-US" sz="1800" dirty="0">
                <a:latin typeface="Arial" panose="020B0604020202020204" pitchFamily="34" charset="0"/>
                <a:cs typeface="Arial" panose="020B0604020202020204" pitchFamily="34" charset="0"/>
              </a:rPr>
              <a:t> will be displayed on screen “Station has been saved successfully”</a:t>
            </a:r>
            <a:endParaRPr lang="en-IN" sz="1800" dirty="0">
              <a:latin typeface="Arial" panose="020B0604020202020204" pitchFamily="34" charset="0"/>
              <a:cs typeface="Arial" panose="020B0604020202020204" pitchFamily="34" charset="0"/>
            </a:endParaRPr>
          </a:p>
        </p:txBody>
      </p:sp>
      <p:pic>
        <p:nvPicPr>
          <p:cNvPr id="4" name="Picture 3" descr="IndianEmblem"/>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12435" y="200806"/>
            <a:ext cx="443560" cy="69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print"/>
          <a:srcRect/>
          <a:stretch>
            <a:fillRect/>
          </a:stretch>
        </p:blipFill>
        <p:spPr bwMode="auto">
          <a:xfrm>
            <a:off x="300446" y="306026"/>
            <a:ext cx="692332" cy="597742"/>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581025" y="1181100"/>
            <a:ext cx="10940414" cy="5298078"/>
          </a:xfrm>
          <a:prstGeom prst="rect">
            <a:avLst/>
          </a:prstGeom>
          <a:noFill/>
          <a:ln w="9525">
            <a:noFill/>
            <a:miter lim="800000"/>
            <a:headEnd/>
            <a:tailEnd/>
          </a:ln>
          <a:effectLst/>
        </p:spPr>
      </p:pic>
    </p:spTree>
    <p:extLst>
      <p:ext uri="{BB962C8B-B14F-4D97-AF65-F5344CB8AC3E}">
        <p14:creationId xmlns:p14="http://schemas.microsoft.com/office/powerpoint/2010/main" val="491233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p:nvPr/>
        </p:nvSpPr>
        <p:spPr>
          <a:xfrm>
            <a:off x="8077762" y="5255593"/>
            <a:ext cx="2447364" cy="495232"/>
          </a:xfrm>
          <a:prstGeom prst="rect">
            <a:avLst/>
          </a:prstGeom>
        </p:spPr>
        <p:txBody>
          <a:bodyPr anchor="t">
            <a:normAutofit/>
          </a:bodyPr>
          <a:lstStyle>
            <a:lvl1pPr algn="l" defTabSz="914400" rtl="0" eaLnBrk="1" latinLnBrk="0" hangingPunct="1">
              <a:lnSpc>
                <a:spcPct val="90000"/>
              </a:lnSpc>
              <a:spcBef>
                <a:spcPct val="0"/>
              </a:spcBef>
              <a:buNone/>
              <a:defRPr sz="2600" kern="1200">
                <a:solidFill>
                  <a:srgbClr val="408E93"/>
                </a:solidFill>
                <a:latin typeface="Agency FB" panose="020B0503020202020204" pitchFamily="34" charset="0"/>
                <a:ea typeface="+mj-ea"/>
                <a:cs typeface="Segoe UI Light" panose="020B0502040204020203" pitchFamily="34" charset="0"/>
              </a:defRPr>
            </a:lvl1pPr>
          </a:lstStyle>
          <a:p>
            <a:pPr>
              <a:spcBef>
                <a:spcPts val="1000"/>
              </a:spcBef>
            </a:pPr>
            <a:endParaRPr lang="en-US" sz="1800" dirty="0">
              <a:solidFill>
                <a:schemeClr val="bg1"/>
              </a:solidFill>
              <a:latin typeface="+mj-lt"/>
              <a:ea typeface="+mn-ea"/>
              <a:cs typeface="+mn-cs"/>
            </a:endParaRPr>
          </a:p>
        </p:txBody>
      </p:sp>
      <p:sp>
        <p:nvSpPr>
          <p:cNvPr id="4" name="Subtitle 2"/>
          <p:cNvSpPr txBox="1"/>
          <p:nvPr/>
        </p:nvSpPr>
        <p:spPr>
          <a:xfrm>
            <a:off x="8077762" y="5524500"/>
            <a:ext cx="3760738" cy="1020560"/>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13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t>.</a:t>
            </a:r>
          </a:p>
          <a:p>
            <a:endParaRPr lang="en-US" sz="1200" u="sng" dirty="0"/>
          </a:p>
        </p:txBody>
      </p:sp>
      <p:sp>
        <p:nvSpPr>
          <p:cNvPr id="6"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IN"/>
          </a:p>
        </p:txBody>
      </p:sp>
      <p:sp>
        <p:nvSpPr>
          <p:cNvPr id="7" name="Rectangle 3"/>
          <p:cNvSpPr>
            <a:spLocks noChangeArrowheads="1"/>
          </p:cNvSpPr>
          <p:nvPr/>
        </p:nvSpPr>
        <p:spPr bwMode="auto">
          <a:xfrm>
            <a:off x="5695892" y="-773906"/>
            <a:ext cx="800219"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en-US" altLang="en-US" sz="11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pPr>
            <a:endPar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endParaRPr lang="en-US" alt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endPar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pPr>
            <a:r>
              <a:rPr kumimoji="0" lang="en-US" altLang="en-US" sz="3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sp>
        <p:nvSpPr>
          <p:cNvPr id="3" name="Title 2"/>
          <p:cNvSpPr>
            <a:spLocks noGrp="1"/>
          </p:cNvSpPr>
          <p:nvPr>
            <p:ph type="ctrTitle"/>
          </p:nvPr>
        </p:nvSpPr>
        <p:spPr>
          <a:xfrm>
            <a:off x="1381126" y="2702859"/>
            <a:ext cx="9144000" cy="878540"/>
          </a:xfrm>
        </p:spPr>
        <p:txBody>
          <a:bodyPr>
            <a:normAutofit fontScale="90000"/>
          </a:bodyPr>
          <a:lstStyle/>
          <a:p>
            <a:r>
              <a:rPr lang="en-IN" sz="9600" b="1" dirty="0">
                <a:solidFill>
                  <a:srgbClr val="002060"/>
                </a:solidFill>
                <a:latin typeface="Arial" panose="020B0604020202020204" pitchFamily="34" charset="0"/>
                <a:cs typeface="Arial" panose="020B0604020202020204" pitchFamily="34" charset="0"/>
              </a:rPr>
              <a:t>     Welcome</a:t>
            </a:r>
            <a:endParaRPr lang="en-IN" sz="9600" dirty="0">
              <a:solidFill>
                <a:srgbClr val="002060"/>
              </a:solidFill>
              <a:latin typeface="Arial" panose="020B0604020202020204" pitchFamily="34" charset="0"/>
              <a:cs typeface="Arial" panose="020B0604020202020204" pitchFamily="34" charset="0"/>
            </a:endParaRPr>
          </a:p>
        </p:txBody>
      </p:sp>
      <p:pic>
        <p:nvPicPr>
          <p:cNvPr id="8" name="Picture 3" descr="IndianEmblem"/>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00936" y="358726"/>
            <a:ext cx="661181" cy="103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125" y="391886"/>
            <a:ext cx="981617" cy="110421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318396" y="181714"/>
            <a:ext cx="9967912" cy="747712"/>
          </a:xfrm>
        </p:spPr>
        <p:txBody>
          <a:bodyPr>
            <a:normAutofit/>
          </a:bodyPr>
          <a:lstStyle/>
          <a:p>
            <a:r>
              <a:rPr lang="en-US" sz="2000" b="1" dirty="0">
                <a:solidFill>
                  <a:srgbClr val="FF0000"/>
                </a:solidFill>
                <a:latin typeface="Arial" panose="020B0604020202020204" pitchFamily="34" charset="0"/>
                <a:cs typeface="Arial" panose="020B0604020202020204" pitchFamily="34" charset="0"/>
              </a:rPr>
              <a:t>Add New Ground Water Station</a:t>
            </a:r>
            <a:endParaRPr lang="en-IN" sz="2000" b="1" dirty="0">
              <a:solidFill>
                <a:srgbClr val="FF0000"/>
              </a:solidFill>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86308" y="181714"/>
            <a:ext cx="404949" cy="63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print"/>
          <a:srcRect/>
          <a:stretch>
            <a:fillRect/>
          </a:stretch>
        </p:blipFill>
        <p:spPr bwMode="auto">
          <a:xfrm>
            <a:off x="300446" y="306026"/>
            <a:ext cx="692332" cy="597742"/>
          </a:xfrm>
          <a:prstGeom prst="rect">
            <a:avLst/>
          </a:prstGeom>
          <a:noFill/>
          <a:ln w="9525">
            <a:noFill/>
            <a:miter lim="800000"/>
            <a:headEnd/>
            <a:tailEnd/>
          </a:ln>
        </p:spPr>
      </p:pic>
      <p:pic>
        <p:nvPicPr>
          <p:cNvPr id="9" name="Picture 8"/>
          <p:cNvPicPr>
            <a:picLocks noChangeAspect="1"/>
          </p:cNvPicPr>
          <p:nvPr/>
        </p:nvPicPr>
        <p:blipFill>
          <a:blip r:embed="rId4" cstate="print"/>
          <a:stretch>
            <a:fillRect/>
          </a:stretch>
        </p:blipFill>
        <p:spPr>
          <a:xfrm>
            <a:off x="300446" y="1000125"/>
            <a:ext cx="11472454" cy="5551849"/>
          </a:xfrm>
          <a:prstGeom prst="rect">
            <a:avLst/>
          </a:prstGeom>
        </p:spPr>
      </p:pic>
    </p:spTree>
    <p:extLst>
      <p:ext uri="{BB962C8B-B14F-4D97-AF65-F5344CB8AC3E}">
        <p14:creationId xmlns:p14="http://schemas.microsoft.com/office/powerpoint/2010/main" val="1657577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318396" y="181714"/>
            <a:ext cx="9967912" cy="747712"/>
          </a:xfrm>
        </p:spPr>
        <p:txBody>
          <a:bodyPr>
            <a:normAutofit/>
          </a:bodyPr>
          <a:lstStyle/>
          <a:p>
            <a:r>
              <a:rPr lang="en-US" sz="2000" dirty="0">
                <a:solidFill>
                  <a:srgbClr val="7030A0"/>
                </a:solidFill>
                <a:latin typeface="Arial" panose="020B0604020202020204" pitchFamily="34" charset="0"/>
                <a:cs typeface="Arial" panose="020B0604020202020204" pitchFamily="34" charset="0"/>
              </a:rPr>
              <a:t>Fill all the mandatory fields on add station page</a:t>
            </a:r>
            <a:endParaRPr lang="en-IN" sz="2000" dirty="0">
              <a:solidFill>
                <a:srgbClr val="7030A0"/>
              </a:solidFill>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86308" y="181714"/>
            <a:ext cx="404949" cy="63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print"/>
          <a:srcRect/>
          <a:stretch>
            <a:fillRect/>
          </a:stretch>
        </p:blipFill>
        <p:spPr bwMode="auto">
          <a:xfrm>
            <a:off x="300446" y="306026"/>
            <a:ext cx="692332" cy="597742"/>
          </a:xfrm>
          <a:prstGeom prst="rect">
            <a:avLst/>
          </a:prstGeom>
          <a:noFill/>
          <a:ln w="9525">
            <a:noFill/>
            <a:miter lim="800000"/>
            <a:headEnd/>
            <a:tailEnd/>
          </a:ln>
        </p:spPr>
      </p:pic>
      <p:pic>
        <p:nvPicPr>
          <p:cNvPr id="3" name="Picture 2"/>
          <p:cNvPicPr>
            <a:picLocks noChangeAspect="1"/>
          </p:cNvPicPr>
          <p:nvPr/>
        </p:nvPicPr>
        <p:blipFill>
          <a:blip r:embed="rId4" cstate="print"/>
          <a:stretch>
            <a:fillRect/>
          </a:stretch>
        </p:blipFill>
        <p:spPr>
          <a:xfrm>
            <a:off x="300446" y="878146"/>
            <a:ext cx="11390811" cy="5875079"/>
          </a:xfrm>
          <a:prstGeom prst="rect">
            <a:avLst/>
          </a:prstGeom>
        </p:spPr>
      </p:pic>
    </p:spTree>
    <p:extLst>
      <p:ext uri="{BB962C8B-B14F-4D97-AF65-F5344CB8AC3E}">
        <p14:creationId xmlns:p14="http://schemas.microsoft.com/office/powerpoint/2010/main" val="923935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IndianEmblem"/>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86308" y="181714"/>
            <a:ext cx="404949" cy="63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print"/>
          <a:srcRect/>
          <a:stretch>
            <a:fillRect/>
          </a:stretch>
        </p:blipFill>
        <p:spPr bwMode="auto">
          <a:xfrm>
            <a:off x="300446" y="306026"/>
            <a:ext cx="692332" cy="597742"/>
          </a:xfrm>
          <a:prstGeom prst="rect">
            <a:avLst/>
          </a:prstGeom>
          <a:noFill/>
          <a:ln w="9525">
            <a:noFill/>
            <a:miter lim="800000"/>
            <a:headEnd/>
            <a:tailEnd/>
          </a:ln>
        </p:spPr>
      </p:pic>
      <p:pic>
        <p:nvPicPr>
          <p:cNvPr id="7" name="Picture 6"/>
          <p:cNvPicPr>
            <a:picLocks noChangeAspect="1"/>
          </p:cNvPicPr>
          <p:nvPr/>
        </p:nvPicPr>
        <p:blipFill>
          <a:blip r:embed="rId4" cstate="print"/>
          <a:stretch>
            <a:fillRect/>
          </a:stretch>
        </p:blipFill>
        <p:spPr>
          <a:xfrm>
            <a:off x="200025" y="903768"/>
            <a:ext cx="11763375" cy="5772518"/>
          </a:xfrm>
          <a:prstGeom prst="rect">
            <a:avLst/>
          </a:prstGeom>
        </p:spPr>
      </p:pic>
      <p:sp>
        <p:nvSpPr>
          <p:cNvPr id="8" name="Title 3"/>
          <p:cNvSpPr txBox="1"/>
          <p:nvPr/>
        </p:nvSpPr>
        <p:spPr>
          <a:xfrm>
            <a:off x="1193532" y="336568"/>
            <a:ext cx="10010273" cy="536657"/>
          </a:xfrm>
          <a:prstGeom prst="rect">
            <a:avLst/>
          </a:prstGeom>
        </p:spPr>
        <p:txBody>
          <a:bodyPr>
            <a:normAutofit/>
          </a:bodyPr>
          <a:lstStyle>
            <a:lvl1pPr algn="l" defTabSz="914400" rtl="0" eaLnBrk="1" latinLnBrk="0" hangingPunct="1">
              <a:lnSpc>
                <a:spcPct val="90000"/>
              </a:lnSpc>
              <a:spcBef>
                <a:spcPct val="0"/>
              </a:spcBef>
              <a:buNone/>
              <a:defRPr lang="en-US" sz="2800" kern="1200">
                <a:solidFill>
                  <a:schemeClr val="bg2">
                    <a:lumMod val="25000"/>
                  </a:schemeClr>
                </a:solidFill>
                <a:latin typeface="+mj-lt"/>
                <a:ea typeface="+mj-ea"/>
                <a:cs typeface="+mj-cs"/>
              </a:defRPr>
            </a:lvl1pPr>
          </a:lstStyle>
          <a:p>
            <a:r>
              <a:rPr lang="en-US" sz="2000" dirty="0">
                <a:solidFill>
                  <a:srgbClr val="7030A0"/>
                </a:solidFill>
                <a:latin typeface="Arial" panose="020B0604020202020204" pitchFamily="34" charset="0"/>
                <a:cs typeface="Arial" panose="020B0604020202020204" pitchFamily="34" charset="0"/>
              </a:rPr>
              <a:t>Fill Address for GW Station</a:t>
            </a:r>
          </a:p>
        </p:txBody>
      </p:sp>
    </p:spTree>
    <p:extLst>
      <p:ext uri="{BB962C8B-B14F-4D97-AF65-F5344CB8AC3E}">
        <p14:creationId xmlns:p14="http://schemas.microsoft.com/office/powerpoint/2010/main" val="4195063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DAD98A-9E69-4E5A-9977-2BA37AA4D8D9}"/>
              </a:ext>
            </a:extLst>
          </p:cNvPr>
          <p:cNvPicPr>
            <a:picLocks noChangeAspect="1"/>
          </p:cNvPicPr>
          <p:nvPr/>
        </p:nvPicPr>
        <p:blipFill>
          <a:blip r:embed="rId2"/>
          <a:stretch>
            <a:fillRect/>
          </a:stretch>
        </p:blipFill>
        <p:spPr>
          <a:xfrm>
            <a:off x="0" y="949124"/>
            <a:ext cx="12192000" cy="5908876"/>
          </a:xfrm>
          <a:prstGeom prst="rect">
            <a:avLst/>
          </a:prstGeom>
        </p:spPr>
      </p:pic>
      <p:sp>
        <p:nvSpPr>
          <p:cNvPr id="2" name="TextBox 1">
            <a:extLst>
              <a:ext uri="{FF2B5EF4-FFF2-40B4-BE49-F238E27FC236}">
                <a16:creationId xmlns:a16="http://schemas.microsoft.com/office/drawing/2014/main" id="{F31A51D8-3848-47A2-986F-460E11F224F4}"/>
              </a:ext>
            </a:extLst>
          </p:cNvPr>
          <p:cNvSpPr txBox="1"/>
          <p:nvPr/>
        </p:nvSpPr>
        <p:spPr>
          <a:xfrm>
            <a:off x="3831219" y="312516"/>
            <a:ext cx="4352081" cy="400110"/>
          </a:xfrm>
          <a:prstGeom prst="rect">
            <a:avLst/>
          </a:prstGeom>
          <a:noFill/>
        </p:spPr>
        <p:txBody>
          <a:bodyPr wrap="square" rtlCol="0">
            <a:spAutoFit/>
          </a:bodyPr>
          <a:lstStyle/>
          <a:p>
            <a:r>
              <a:rPr lang="en-US" sz="2000" dirty="0">
                <a:solidFill>
                  <a:srgbClr val="7030A0"/>
                </a:solidFill>
                <a:latin typeface="Arial" panose="020B0604020202020204" pitchFamily="34" charset="0"/>
                <a:cs typeface="Arial" panose="020B0604020202020204" pitchFamily="34" charset="0"/>
              </a:rPr>
              <a:t>Category</a:t>
            </a:r>
            <a:r>
              <a:rPr lang="en-US" sz="2000" dirty="0">
                <a:latin typeface="Arial" panose="020B0604020202020204" pitchFamily="34" charset="0"/>
                <a:cs typeface="Arial" panose="020B0604020202020204" pitchFamily="34" charset="0"/>
              </a:rPr>
              <a:t> under GW</a:t>
            </a:r>
          </a:p>
        </p:txBody>
      </p:sp>
    </p:spTree>
    <p:extLst>
      <p:ext uri="{BB962C8B-B14F-4D97-AF65-F5344CB8AC3E}">
        <p14:creationId xmlns:p14="http://schemas.microsoft.com/office/powerpoint/2010/main" val="4241270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IndianEmblem"/>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86308" y="181714"/>
            <a:ext cx="404949" cy="63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print"/>
          <a:srcRect/>
          <a:stretch>
            <a:fillRect/>
          </a:stretch>
        </p:blipFill>
        <p:spPr bwMode="auto">
          <a:xfrm>
            <a:off x="300446" y="306026"/>
            <a:ext cx="692332" cy="597742"/>
          </a:xfrm>
          <a:prstGeom prst="rect">
            <a:avLst/>
          </a:prstGeom>
          <a:noFill/>
          <a:ln w="9525">
            <a:noFill/>
            <a:miter lim="800000"/>
            <a:headEnd/>
            <a:tailEnd/>
          </a:ln>
        </p:spPr>
      </p:pic>
      <p:pic>
        <p:nvPicPr>
          <p:cNvPr id="3" name="Picture 2"/>
          <p:cNvPicPr>
            <a:picLocks noChangeAspect="1"/>
          </p:cNvPicPr>
          <p:nvPr/>
        </p:nvPicPr>
        <p:blipFill>
          <a:blip r:embed="rId4" cstate="print"/>
          <a:stretch>
            <a:fillRect/>
          </a:stretch>
        </p:blipFill>
        <p:spPr>
          <a:xfrm>
            <a:off x="300446" y="1068404"/>
            <a:ext cx="11591108" cy="5483570"/>
          </a:xfrm>
          <a:prstGeom prst="rect">
            <a:avLst/>
          </a:prstGeom>
        </p:spPr>
      </p:pic>
      <p:sp>
        <p:nvSpPr>
          <p:cNvPr id="8" name="Title 3"/>
          <p:cNvSpPr txBox="1"/>
          <p:nvPr/>
        </p:nvSpPr>
        <p:spPr>
          <a:xfrm>
            <a:off x="1193532" y="336568"/>
            <a:ext cx="10010273" cy="536657"/>
          </a:xfrm>
          <a:prstGeom prst="rect">
            <a:avLst/>
          </a:prstGeom>
        </p:spPr>
        <p:txBody>
          <a:bodyPr>
            <a:normAutofit fontScale="85000" lnSpcReduction="20000"/>
          </a:bodyPr>
          <a:lstStyle>
            <a:lvl1pPr algn="l" defTabSz="914400" rtl="0" eaLnBrk="1" latinLnBrk="0" hangingPunct="1">
              <a:lnSpc>
                <a:spcPct val="90000"/>
              </a:lnSpc>
              <a:spcBef>
                <a:spcPct val="0"/>
              </a:spcBef>
              <a:buNone/>
              <a:defRPr lang="en-US" sz="2800" kern="1200">
                <a:solidFill>
                  <a:schemeClr val="bg2">
                    <a:lumMod val="25000"/>
                  </a:schemeClr>
                </a:solidFill>
                <a:latin typeface="+mj-lt"/>
                <a:ea typeface="+mj-ea"/>
                <a:cs typeface="+mj-cs"/>
              </a:defRPr>
            </a:lvl1pPr>
          </a:lstStyle>
          <a:p>
            <a:r>
              <a:rPr lang="en-US" sz="2400" dirty="0">
                <a:latin typeface="Arial" panose="020B0604020202020204" pitchFamily="34" charset="0"/>
                <a:cs typeface="Arial" panose="020B0604020202020204" pitchFamily="34" charset="0"/>
              </a:rPr>
              <a:t>Click on Save button for saving the Ground Water Station details. Ground water station is created successfully</a:t>
            </a:r>
          </a:p>
        </p:txBody>
      </p:sp>
    </p:spTree>
    <p:extLst>
      <p:ext uri="{BB962C8B-B14F-4D97-AF65-F5344CB8AC3E}">
        <p14:creationId xmlns:p14="http://schemas.microsoft.com/office/powerpoint/2010/main" val="737851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srcRect b="64573"/>
          <a:stretch>
            <a:fillRect/>
          </a:stretch>
        </p:blipFill>
        <p:spPr>
          <a:xfrm>
            <a:off x="4858385" y="64771"/>
            <a:ext cx="2286000" cy="536536"/>
          </a:xfrm>
          <a:prstGeom prst="rect">
            <a:avLst/>
          </a:prstGeom>
        </p:spPr>
      </p:pic>
      <p:pic>
        <p:nvPicPr>
          <p:cNvPr id="2" name="Content Placeholder 1"/>
          <p:cNvPicPr>
            <a:picLocks noGrp="1" noChangeAspect="1"/>
          </p:cNvPicPr>
          <p:nvPr>
            <p:ph idx="1"/>
          </p:nvPr>
        </p:nvPicPr>
        <p:blipFill>
          <a:blip r:embed="rId3" cstate="print"/>
          <a:stretch>
            <a:fillRect/>
          </a:stretch>
        </p:blipFill>
        <p:spPr>
          <a:xfrm>
            <a:off x="838200" y="662305"/>
            <a:ext cx="10777855" cy="5796915"/>
          </a:xfrm>
          <a:prstGeom prst="rect">
            <a:avLst/>
          </a:prstGeom>
        </p:spPr>
      </p:pic>
    </p:spTree>
    <p:extLst>
      <p:ext uri="{BB962C8B-B14F-4D97-AF65-F5344CB8AC3E}">
        <p14:creationId xmlns:p14="http://schemas.microsoft.com/office/powerpoint/2010/main" val="1188550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593725"/>
          </a:xfrm>
        </p:spPr>
        <p:txBody>
          <a:bodyPr/>
          <a:lstStyle/>
          <a:p>
            <a:r>
              <a:rPr lang="en-IN" altLang="en-US" sz="1600" b="1"/>
              <a:t>SMS  : Select Communication Type “ SMS” </a:t>
            </a:r>
          </a:p>
        </p:txBody>
      </p:sp>
      <p:pic>
        <p:nvPicPr>
          <p:cNvPr id="2" name="Content Placeholder 1"/>
          <p:cNvPicPr>
            <a:picLocks noGrp="1" noChangeAspect="1"/>
          </p:cNvPicPr>
          <p:nvPr>
            <p:ph idx="1"/>
          </p:nvPr>
        </p:nvPicPr>
        <p:blipFill>
          <a:blip r:embed="rId2" cstate="print"/>
          <a:stretch>
            <a:fillRect/>
          </a:stretch>
        </p:blipFill>
        <p:spPr>
          <a:xfrm>
            <a:off x="837565" y="1189990"/>
            <a:ext cx="10580370" cy="530288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altLang="en-US" sz="1600" b="1"/>
              <a:t>SMS  : Select Division office , there after select the Division from the dropdown list</a:t>
            </a:r>
          </a:p>
        </p:txBody>
      </p:sp>
      <p:pic>
        <p:nvPicPr>
          <p:cNvPr id="5" name="Content Placeholder 4"/>
          <p:cNvPicPr>
            <a:picLocks noGrp="1" noChangeAspect="1"/>
          </p:cNvPicPr>
          <p:nvPr>
            <p:ph sz="half" idx="1"/>
          </p:nvPr>
        </p:nvPicPr>
        <p:blipFill>
          <a:blip r:embed="rId2" cstate="print"/>
          <a:stretch>
            <a:fillRect/>
          </a:stretch>
        </p:blipFill>
        <p:spPr>
          <a:xfrm>
            <a:off x="838200" y="1431290"/>
            <a:ext cx="11097895" cy="481647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altLang="en-US" sz="1600" b="1"/>
              <a:t>SMS  : Select Division office , there after select the Division from the dropdown list .Enter the required data for sending SMS and click on Send SMS button. SM is snt succcessfully</a:t>
            </a:r>
          </a:p>
        </p:txBody>
      </p:sp>
      <p:graphicFrame>
        <p:nvGraphicFramePr>
          <p:cNvPr id="3" name="Content Placeholder 2"/>
          <p:cNvGraphicFramePr>
            <a:graphicFrameLocks noGrp="1"/>
          </p:cNvGraphicFramePr>
          <p:nvPr>
            <p:ph idx="1"/>
          </p:nvPr>
        </p:nvGraphicFramePr>
        <p:xfrm>
          <a:off x="838200" y="1266190"/>
          <a:ext cx="10967720" cy="5440045"/>
        </p:xfrm>
        <a:graphic>
          <a:graphicData uri="http://schemas.openxmlformats.org/presentationml/2006/ole">
            <mc:AlternateContent xmlns:mc="http://schemas.openxmlformats.org/markup-compatibility/2006">
              <mc:Choice xmlns:v="urn:schemas-microsoft-com:vml" Requires="v">
                <p:oleObj spid="_x0000_s1063" r:id="rId3" imgW="690840" imgH="371160" progId="">
                  <p:embed/>
                </p:oleObj>
              </mc:Choice>
              <mc:Fallback>
                <p:oleObj r:id="rId3" imgW="690840" imgH="371160" progId="">
                  <p:embed/>
                  <p:pic>
                    <p:nvPicPr>
                      <p:cNvPr id="0" name="Picture 28"/>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266190"/>
                        <a:ext cx="10967720" cy="54400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490220"/>
          </a:xfrm>
        </p:spPr>
        <p:txBody>
          <a:bodyPr>
            <a:normAutofit/>
          </a:bodyPr>
          <a:lstStyle/>
          <a:p>
            <a:r>
              <a:rPr lang="en-IN" altLang="en-US" sz="2665" b="1"/>
              <a:t>SMS Received</a:t>
            </a:r>
          </a:p>
        </p:txBody>
      </p:sp>
      <p:pic>
        <p:nvPicPr>
          <p:cNvPr id="2" name="Content Placeholder 1"/>
          <p:cNvPicPr>
            <a:picLocks noGrp="1" noChangeAspect="1"/>
          </p:cNvPicPr>
          <p:nvPr>
            <p:ph idx="1"/>
          </p:nvPr>
        </p:nvPicPr>
        <p:blipFill>
          <a:blip r:embed="rId2" cstate="print"/>
          <a:stretch>
            <a:fillRect/>
          </a:stretch>
        </p:blipFill>
        <p:spPr>
          <a:xfrm>
            <a:off x="4124325" y="356870"/>
            <a:ext cx="4502150" cy="582041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80655" y="3976255"/>
            <a:ext cx="9798360" cy="2308324"/>
          </a:xfrm>
          <a:prstGeom prst="rect">
            <a:avLst/>
          </a:prstGeom>
        </p:spPr>
        <p:txBody>
          <a:bodyPr wrap="square">
            <a:spAutoFit/>
          </a:bodyPr>
          <a:lstStyle/>
          <a:p>
            <a:r>
              <a:rPr lang="en-IN" sz="2400" b="1" dirty="0">
                <a:latin typeface="Arial" panose="020B0604020202020204" pitchFamily="34" charset="0"/>
                <a:cs typeface="Arial" panose="020B0604020202020204" pitchFamily="34" charset="0"/>
              </a:rPr>
              <a:t>Contact Details: </a:t>
            </a:r>
            <a:r>
              <a:rPr lang="en-IN" sz="2400" b="1" dirty="0">
                <a:solidFill>
                  <a:srgbClr val="00B050"/>
                </a:solidFill>
                <a:latin typeface="Arial" panose="020B0604020202020204" pitchFamily="34" charset="0"/>
                <a:cs typeface="Arial" panose="020B0604020202020204" pitchFamily="34" charset="0"/>
              </a:rPr>
              <a:t>9717135438</a:t>
            </a:r>
          </a:p>
          <a:p>
            <a:r>
              <a:rPr lang="en-IN" sz="2400" b="1" dirty="0">
                <a:latin typeface="Arial" panose="020B0604020202020204" pitchFamily="34" charset="0"/>
                <a:cs typeface="Arial" panose="020B0604020202020204" pitchFamily="34" charset="0"/>
              </a:rPr>
              <a:t>Trainer Name:  </a:t>
            </a:r>
            <a:r>
              <a:rPr lang="en-IN" sz="2400" b="1" dirty="0" err="1">
                <a:solidFill>
                  <a:srgbClr val="00B050"/>
                </a:solidFill>
                <a:latin typeface="Arial" panose="020B0604020202020204" pitchFamily="34" charset="0"/>
                <a:cs typeface="Arial" panose="020B0604020202020204" pitchFamily="34" charset="0"/>
              </a:rPr>
              <a:t>Megha</a:t>
            </a:r>
            <a:r>
              <a:rPr lang="en-IN" sz="2400" b="1" dirty="0">
                <a:solidFill>
                  <a:srgbClr val="00B050"/>
                </a:solidFill>
                <a:latin typeface="Arial" panose="020B0604020202020204" pitchFamily="34" charset="0"/>
                <a:cs typeface="Arial" panose="020B0604020202020204" pitchFamily="34" charset="0"/>
              </a:rPr>
              <a:t> Panwar</a:t>
            </a:r>
          </a:p>
          <a:p>
            <a:r>
              <a:rPr lang="en-IN" sz="2400" b="1" dirty="0">
                <a:latin typeface="Arial" panose="020B0604020202020204" pitchFamily="34" charset="0"/>
                <a:cs typeface="Arial" panose="020B0604020202020204" pitchFamily="34" charset="0"/>
              </a:rPr>
              <a:t> Department:   </a:t>
            </a:r>
            <a:r>
              <a:rPr lang="en-IN" sz="2400" b="1" dirty="0">
                <a:solidFill>
                  <a:srgbClr val="00B050"/>
                </a:solidFill>
                <a:latin typeface="Arial" panose="020B0604020202020204" pitchFamily="34" charset="0"/>
                <a:cs typeface="Arial" panose="020B0604020202020204" pitchFamily="34" charset="0"/>
              </a:rPr>
              <a:t>National Water Informatics Centre(NWIC)</a:t>
            </a:r>
            <a:r>
              <a:rPr lang="en-IN" sz="2400" b="1" dirty="0">
                <a:latin typeface="Arial" panose="020B0604020202020204" pitchFamily="34" charset="0"/>
                <a:cs typeface="Arial" panose="020B0604020202020204" pitchFamily="34" charset="0"/>
              </a:rPr>
              <a:t/>
            </a:r>
            <a:br>
              <a:rPr lang="en-IN" sz="2400" b="1" dirty="0">
                <a:latin typeface="Arial" panose="020B0604020202020204" pitchFamily="34" charset="0"/>
                <a:cs typeface="Arial" panose="020B0604020202020204" pitchFamily="34" charset="0"/>
              </a:rPr>
            </a:br>
            <a:r>
              <a:rPr lang="en-IN" sz="2400" b="1" dirty="0">
                <a:latin typeface="Arial" panose="020B0604020202020204" pitchFamily="34" charset="0"/>
                <a:cs typeface="Arial" panose="020B0604020202020204" pitchFamily="34" charset="0"/>
              </a:rPr>
              <a:t>       Email Id:   </a:t>
            </a:r>
            <a:r>
              <a:rPr lang="en-IN" sz="2400" b="1" dirty="0">
                <a:solidFill>
                  <a:srgbClr val="00B050"/>
                </a:solidFill>
                <a:latin typeface="Arial" panose="020B0604020202020204" pitchFamily="34" charset="0"/>
                <a:cs typeface="Arial" panose="020B0604020202020204" pitchFamily="34" charset="0"/>
              </a:rPr>
              <a:t>helpdesk-nwic@gov.in</a:t>
            </a:r>
          </a:p>
          <a:p>
            <a:r>
              <a:rPr lang="en-IN" sz="2400" dirty="0">
                <a:latin typeface="Arial" panose="020B0604020202020204" pitchFamily="34" charset="0"/>
                <a:cs typeface="Arial" panose="020B0604020202020204" pitchFamily="34" charset="0"/>
              </a:rPr>
              <a:t/>
            </a:r>
            <a:br>
              <a:rPr lang="en-IN" sz="2400" dirty="0">
                <a:latin typeface="Arial" panose="020B0604020202020204" pitchFamily="34" charset="0"/>
                <a:cs typeface="Arial" panose="020B0604020202020204" pitchFamily="34" charset="0"/>
              </a:rPr>
            </a:br>
            <a:endParaRPr lang="en-IN" sz="2400" b="1" dirty="0">
              <a:latin typeface="Arial" panose="020B0604020202020204" pitchFamily="34" charset="0"/>
              <a:cs typeface="Arial" panose="020B0604020202020204" pitchFamily="34" charset="0"/>
            </a:endParaRPr>
          </a:p>
        </p:txBody>
      </p:sp>
      <p:sp>
        <p:nvSpPr>
          <p:cNvPr id="2" name="Rectangle 1"/>
          <p:cNvSpPr/>
          <p:nvPr/>
        </p:nvSpPr>
        <p:spPr>
          <a:xfrm>
            <a:off x="1191491" y="360218"/>
            <a:ext cx="10460181" cy="2554545"/>
          </a:xfrm>
          <a:prstGeom prst="rect">
            <a:avLst/>
          </a:prstGeom>
        </p:spPr>
        <p:txBody>
          <a:bodyPr wrap="square">
            <a:spAutoFit/>
          </a:bodyPr>
          <a:lstStyle/>
          <a:p>
            <a:pPr algn="ctr"/>
            <a:r>
              <a:rPr lang="en-IN" sz="3200" b="1" dirty="0">
                <a:solidFill>
                  <a:srgbClr val="0070C0"/>
                </a:solidFill>
                <a:latin typeface="Century Gothic" panose="020B0502020202020204" pitchFamily="34" charset="0"/>
                <a:ea typeface="Tahoma" panose="020B0604030504040204" pitchFamily="34" charset="0"/>
                <a:cs typeface="Tahoma" panose="020B0604030504040204" pitchFamily="34" charset="0"/>
              </a:rPr>
              <a:t>Water Information Management System (WIMS)</a:t>
            </a:r>
          </a:p>
          <a:p>
            <a:pPr algn="ctr"/>
            <a:endParaRPr lang="en-IN" sz="3200" b="1" dirty="0">
              <a:latin typeface="Century Gothic" panose="020B0502020202020204" pitchFamily="34" charset="0"/>
              <a:ea typeface="Tahoma" panose="020B0604030504040204" pitchFamily="34" charset="0"/>
              <a:cs typeface="Tahoma" panose="020B0604030504040204" pitchFamily="34" charset="0"/>
            </a:endParaRPr>
          </a:p>
          <a:p>
            <a:pPr algn="ctr"/>
            <a:endParaRPr lang="en-IN" sz="3200" b="1" dirty="0">
              <a:latin typeface="Century Gothic" panose="020B0502020202020204" pitchFamily="34" charset="0"/>
              <a:ea typeface="Tahoma" panose="020B0604030504040204" pitchFamily="34" charset="0"/>
              <a:cs typeface="Tahoma" panose="020B0604030504040204" pitchFamily="34" charset="0"/>
            </a:endParaRPr>
          </a:p>
          <a:p>
            <a:pPr algn="ctr"/>
            <a:endParaRPr lang="en-IN" sz="3200" b="1" dirty="0">
              <a:latin typeface="Century Gothic" panose="020B0502020202020204" pitchFamily="34" charset="0"/>
              <a:ea typeface="Tahoma" panose="020B0604030504040204" pitchFamily="34" charset="0"/>
              <a:cs typeface="Tahoma" panose="020B0604030504040204" pitchFamily="34" charset="0"/>
            </a:endParaRPr>
          </a:p>
          <a:p>
            <a:pPr algn="ctr"/>
            <a:r>
              <a:rPr lang="en-IN" sz="3200" b="1" dirty="0">
                <a:solidFill>
                  <a:schemeClr val="tx1">
                    <a:lumMod val="95000"/>
                    <a:lumOff val="5000"/>
                  </a:schemeClr>
                </a:solidFill>
                <a:latin typeface="Century Gothic" panose="020B0502020202020204" pitchFamily="34" charset="0"/>
                <a:ea typeface="Tahoma" panose="020B0604030504040204" pitchFamily="34" charset="0"/>
                <a:cs typeface="Tahoma" panose="020B0604030504040204" pitchFamily="34" charset="0"/>
              </a:rPr>
              <a:t>National Water Informatics Centre(NWIC)</a:t>
            </a:r>
            <a:endParaRPr lang="en-US" sz="3200" b="1" dirty="0">
              <a:solidFill>
                <a:schemeClr val="tx1">
                  <a:lumMod val="95000"/>
                  <a:lumOff val="5000"/>
                </a:schemeClr>
              </a:solidFill>
              <a:latin typeface="Century Gothic" panose="020B0502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1074" y="1254034"/>
            <a:ext cx="981617" cy="110421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4300129" y="224762"/>
            <a:ext cx="2762250" cy="571500"/>
          </a:xfrm>
          <a:prstGeom prst="rect">
            <a:avLst/>
          </a:prstGeom>
        </p:spPr>
      </p:pic>
      <p:pic>
        <p:nvPicPr>
          <p:cNvPr id="2" name="Content Placeholder 1"/>
          <p:cNvPicPr>
            <a:picLocks noGrp="1" noChangeAspect="1"/>
          </p:cNvPicPr>
          <p:nvPr>
            <p:ph idx="1"/>
          </p:nvPr>
        </p:nvPicPr>
        <p:blipFill>
          <a:blip r:embed="rId3" cstate="print"/>
          <a:stretch>
            <a:fillRect/>
          </a:stretch>
        </p:blipFill>
        <p:spPr>
          <a:xfrm>
            <a:off x="424815" y="868680"/>
            <a:ext cx="11327765" cy="578675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5"/>
            <a:ext cx="10515600" cy="827405"/>
          </a:xfrm>
        </p:spPr>
        <p:txBody>
          <a:bodyPr/>
          <a:lstStyle/>
          <a:p>
            <a:r>
              <a:rPr lang="en-IN" altLang="en-US" sz="2800" b="1"/>
              <a:t>Send Email with Attachment File</a:t>
            </a:r>
          </a:p>
        </p:txBody>
      </p:sp>
      <p:pic>
        <p:nvPicPr>
          <p:cNvPr id="5" name="Content Placeholder 4"/>
          <p:cNvPicPr>
            <a:picLocks noGrp="1" noChangeAspect="1"/>
          </p:cNvPicPr>
          <p:nvPr>
            <p:ph idx="1"/>
          </p:nvPr>
        </p:nvPicPr>
        <p:blipFill>
          <a:blip r:embed="rId2" cstate="print"/>
          <a:stretch>
            <a:fillRect/>
          </a:stretch>
        </p:blipFill>
        <p:spPr>
          <a:xfrm>
            <a:off x="463550" y="1192530"/>
            <a:ext cx="11195685" cy="53213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stretch>
            <a:fillRect/>
          </a:stretch>
        </p:blipFill>
        <p:spPr>
          <a:xfrm>
            <a:off x="753110" y="480695"/>
            <a:ext cx="10927715" cy="602170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572770"/>
          </a:xfrm>
        </p:spPr>
        <p:txBody>
          <a:bodyPr>
            <a:normAutofit/>
          </a:bodyPr>
          <a:lstStyle/>
          <a:p>
            <a:r>
              <a:rPr lang="en-IN" altLang="en-US" sz="3110"/>
              <a:t>Email is sent successfully with attachment file</a:t>
            </a:r>
          </a:p>
        </p:txBody>
      </p:sp>
      <p:pic>
        <p:nvPicPr>
          <p:cNvPr id="2" name="Content Placeholder 1"/>
          <p:cNvPicPr>
            <a:picLocks noGrp="1" noChangeAspect="1"/>
          </p:cNvPicPr>
          <p:nvPr>
            <p:ph idx="1"/>
          </p:nvPr>
        </p:nvPicPr>
        <p:blipFill>
          <a:blip r:embed="rId2" cstate="print"/>
          <a:stretch>
            <a:fillRect/>
          </a:stretch>
        </p:blipFill>
        <p:spPr>
          <a:xfrm>
            <a:off x="649605" y="1092200"/>
            <a:ext cx="10873740" cy="538988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stretch>
            <a:fillRect/>
          </a:stretch>
        </p:blipFill>
        <p:spPr>
          <a:xfrm>
            <a:off x="844550" y="834390"/>
            <a:ext cx="9751695" cy="548386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925" y="1177925"/>
            <a:ext cx="10556875" cy="4748213"/>
          </a:xfrm>
        </p:spPr>
        <p:txBody>
          <a:bodyPr rtlCol="0">
            <a:normAutofit fontScale="90000"/>
          </a:bodyPr>
          <a:lstStyle/>
          <a:p>
            <a:pPr algn="ctr">
              <a:defRPr/>
            </a:pPr>
            <a:r>
              <a:rPr lang="en-IN" b="1" dirty="0">
                <a:solidFill>
                  <a:schemeClr val="bg2">
                    <a:lumMod val="25000"/>
                  </a:schemeClr>
                </a:solidFill>
              </a:rPr>
              <a:t/>
            </a:r>
            <a:br>
              <a:rPr lang="en-IN" b="1" dirty="0">
                <a:solidFill>
                  <a:schemeClr val="bg2">
                    <a:lumMod val="25000"/>
                  </a:schemeClr>
                </a:solidFill>
              </a:rPr>
            </a:br>
            <a:r>
              <a:rPr lang="en-IN" b="1">
                <a:solidFill>
                  <a:schemeClr val="bg2">
                    <a:lumMod val="25000"/>
                  </a:schemeClr>
                </a:solidFill>
              </a:rPr>
              <a:t/>
            </a:r>
            <a:br>
              <a:rPr lang="en-IN" b="1">
                <a:solidFill>
                  <a:schemeClr val="bg2">
                    <a:lumMod val="25000"/>
                  </a:schemeClr>
                </a:solidFill>
              </a:rPr>
            </a:br>
            <a:r>
              <a:rPr lang="en-IN" sz="3100" b="1">
                <a:solidFill>
                  <a:schemeClr val="tx1"/>
                </a:solidFill>
                <a:latin typeface="Arial" panose="020B0604020202020204" pitchFamily="34" charset="0"/>
                <a:cs typeface="Arial" panose="020B0604020202020204" pitchFamily="34" charset="0"/>
              </a:rPr>
              <a:t>WIMS- </a:t>
            </a:r>
            <a:r>
              <a:rPr lang="en-IN" sz="3100" b="1" dirty="0">
                <a:solidFill>
                  <a:schemeClr val="tx1"/>
                </a:solidFill>
                <a:latin typeface="Arial" panose="020B0604020202020204" pitchFamily="34" charset="0"/>
                <a:cs typeface="Arial" panose="020B0604020202020204" pitchFamily="34" charset="0"/>
              </a:rPr>
              <a:t>MIS  Live Application URL-  </a:t>
            </a:r>
            <a:br>
              <a:rPr lang="en-IN" sz="3100" b="1" dirty="0">
                <a:solidFill>
                  <a:schemeClr val="tx1"/>
                </a:solidFill>
                <a:latin typeface="Arial" panose="020B0604020202020204" pitchFamily="34" charset="0"/>
                <a:cs typeface="Arial" panose="020B0604020202020204" pitchFamily="34" charset="0"/>
              </a:rPr>
            </a:br>
            <a:r>
              <a:rPr lang="en-IN" sz="3200" b="1" dirty="0">
                <a:solidFill>
                  <a:schemeClr val="bg2">
                    <a:lumMod val="25000"/>
                  </a:schemeClr>
                </a:solidFill>
                <a:latin typeface="Arial" panose="020B0604020202020204" pitchFamily="34" charset="0"/>
                <a:cs typeface="Arial" panose="020B0604020202020204" pitchFamily="34" charset="0"/>
                <a:hlinkClick r:id="rId2"/>
              </a:rPr>
              <a:t>https://india-water.gov.in/mis</a:t>
            </a:r>
            <a:r>
              <a:rPr lang="en-IN" sz="3200" b="1" dirty="0">
                <a:solidFill>
                  <a:schemeClr val="bg2">
                    <a:lumMod val="25000"/>
                  </a:schemeClr>
                </a:solidFill>
                <a:latin typeface="Arial" panose="020B0604020202020204" pitchFamily="34" charset="0"/>
                <a:cs typeface="Arial" panose="020B0604020202020204" pitchFamily="34" charset="0"/>
              </a:rPr>
              <a:t> </a:t>
            </a:r>
            <a:br>
              <a:rPr lang="en-IN" sz="3200" b="1" dirty="0">
                <a:solidFill>
                  <a:schemeClr val="bg2">
                    <a:lumMod val="25000"/>
                  </a:schemeClr>
                </a:solidFill>
                <a:latin typeface="Arial" panose="020B0604020202020204" pitchFamily="34" charset="0"/>
                <a:cs typeface="Arial" panose="020B0604020202020204" pitchFamily="34" charset="0"/>
              </a:rPr>
            </a:br>
            <a:r>
              <a:rPr lang="en-IN" sz="3200" b="1" dirty="0">
                <a:solidFill>
                  <a:schemeClr val="bg2">
                    <a:lumMod val="25000"/>
                  </a:schemeClr>
                </a:solidFill>
                <a:latin typeface="Arial" panose="020B0604020202020204" pitchFamily="34" charset="0"/>
                <a:cs typeface="Arial" panose="020B0604020202020204" pitchFamily="34" charset="0"/>
              </a:rPr>
              <a:t/>
            </a:r>
            <a:br>
              <a:rPr lang="en-IN" sz="3200" b="1" dirty="0">
                <a:solidFill>
                  <a:schemeClr val="bg2">
                    <a:lumMod val="25000"/>
                  </a:schemeClr>
                </a:solidFill>
                <a:latin typeface="Arial" panose="020B0604020202020204" pitchFamily="34" charset="0"/>
                <a:cs typeface="Arial" panose="020B0604020202020204" pitchFamily="34" charset="0"/>
              </a:rPr>
            </a:br>
            <a:r>
              <a:rPr lang="en-IN" sz="3200" b="1" dirty="0">
                <a:solidFill>
                  <a:schemeClr val="bg2">
                    <a:lumMod val="25000"/>
                  </a:schemeClr>
                </a:solidFill>
                <a:latin typeface="Arial" panose="020B0604020202020204" pitchFamily="34" charset="0"/>
                <a:cs typeface="Arial" panose="020B0604020202020204" pitchFamily="34" charset="0"/>
              </a:rPr>
              <a:t/>
            </a:r>
            <a:br>
              <a:rPr lang="en-IN" sz="3200" b="1" dirty="0">
                <a:solidFill>
                  <a:schemeClr val="bg2">
                    <a:lumMod val="25000"/>
                  </a:schemeClr>
                </a:solidFill>
                <a:latin typeface="Arial" panose="020B0604020202020204" pitchFamily="34" charset="0"/>
                <a:cs typeface="Arial" panose="020B0604020202020204" pitchFamily="34" charset="0"/>
              </a:rPr>
            </a:br>
            <a:r>
              <a:rPr lang="en-IN" sz="3200" b="1" dirty="0">
                <a:solidFill>
                  <a:schemeClr val="bg2">
                    <a:lumMod val="25000"/>
                  </a:schemeClr>
                </a:solidFill>
                <a:latin typeface="Arial" panose="020B0604020202020204" pitchFamily="34" charset="0"/>
                <a:cs typeface="Arial" panose="020B0604020202020204" pitchFamily="34" charset="0"/>
              </a:rPr>
              <a:t> </a:t>
            </a:r>
            <a:r>
              <a:rPr lang="en-IN" sz="3200" b="1" u="sng" dirty="0">
                <a:solidFill>
                  <a:schemeClr val="accent1"/>
                </a:solidFill>
                <a:latin typeface="Arial" panose="020B0604020202020204" pitchFamily="34" charset="0"/>
                <a:cs typeface="Arial" panose="020B0604020202020204" pitchFamily="34" charset="0"/>
              </a:rPr>
              <a:t/>
            </a:r>
            <a:br>
              <a:rPr lang="en-IN" sz="3200" b="1" u="sng" dirty="0">
                <a:solidFill>
                  <a:schemeClr val="accent1"/>
                </a:solidFill>
                <a:latin typeface="Arial" panose="020B0604020202020204" pitchFamily="34" charset="0"/>
                <a:cs typeface="Arial" panose="020B0604020202020204" pitchFamily="34" charset="0"/>
              </a:rPr>
            </a:br>
            <a:r>
              <a:rPr lang="en-IN" sz="2200" dirty="0">
                <a:solidFill>
                  <a:schemeClr val="bg2">
                    <a:lumMod val="25000"/>
                  </a:schemeClr>
                </a:solidFill>
                <a:latin typeface="Arial" panose="020B0604020202020204" pitchFamily="34" charset="0"/>
                <a:cs typeface="Arial" panose="020B0604020202020204" pitchFamily="34" charset="0"/>
              </a:rPr>
              <a:t/>
            </a:r>
            <a:br>
              <a:rPr lang="en-IN" sz="2200" dirty="0">
                <a:solidFill>
                  <a:schemeClr val="bg2">
                    <a:lumMod val="25000"/>
                  </a:schemeClr>
                </a:solidFill>
                <a:latin typeface="Arial" panose="020B0604020202020204" pitchFamily="34" charset="0"/>
                <a:cs typeface="Arial" panose="020B0604020202020204" pitchFamily="34" charset="0"/>
              </a:rPr>
            </a:br>
            <a:r>
              <a:rPr lang="en-IN" sz="2200" dirty="0">
                <a:solidFill>
                  <a:schemeClr val="bg2">
                    <a:lumMod val="25000"/>
                  </a:schemeClr>
                </a:solidFill>
                <a:latin typeface="Arial" panose="020B0604020202020204" pitchFamily="34" charset="0"/>
                <a:cs typeface="Arial" panose="020B0604020202020204" pitchFamily="34" charset="0"/>
              </a:rPr>
              <a:t/>
            </a:r>
            <a:br>
              <a:rPr lang="en-IN" sz="2200" dirty="0">
                <a:solidFill>
                  <a:schemeClr val="bg2">
                    <a:lumMod val="25000"/>
                  </a:schemeClr>
                </a:solidFill>
                <a:latin typeface="Arial" panose="020B0604020202020204" pitchFamily="34" charset="0"/>
                <a:cs typeface="Arial" panose="020B0604020202020204" pitchFamily="34" charset="0"/>
              </a:rPr>
            </a:br>
            <a:r>
              <a:rPr lang="en-IN" dirty="0">
                <a:solidFill>
                  <a:schemeClr val="bg2">
                    <a:lumMod val="25000"/>
                  </a:schemeClr>
                </a:solidFill>
              </a:rPr>
              <a:t/>
            </a:r>
            <a:br>
              <a:rPr lang="en-IN" dirty="0">
                <a:solidFill>
                  <a:schemeClr val="bg2">
                    <a:lumMod val="25000"/>
                  </a:schemeClr>
                </a:solidFill>
              </a:rPr>
            </a:br>
            <a:endParaRPr lang="en-IN" dirty="0">
              <a:solidFill>
                <a:schemeClr val="bg2">
                  <a:lumMod val="25000"/>
                </a:schemeClr>
              </a:solidFill>
            </a:endParaRPr>
          </a:p>
        </p:txBody>
      </p:sp>
      <p:pic>
        <p:nvPicPr>
          <p:cNvPr id="15363" name="Picture 3" descr="IndianEmblem"/>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310938" y="285750"/>
            <a:ext cx="423862" cy="661988"/>
          </a:xfrm>
          <a:prstGeom prst="rect">
            <a:avLst/>
          </a:prstGeom>
          <a:noFill/>
          <a:ln w="9525">
            <a:noFill/>
            <a:miter lim="800000"/>
            <a:headEnd/>
            <a:tailEnd/>
          </a:ln>
        </p:spPr>
      </p:pic>
      <p:pic>
        <p:nvPicPr>
          <p:cNvPr id="15364" name="Picture 4"/>
          <p:cNvPicPr>
            <a:picLocks noChangeAspect="1"/>
          </p:cNvPicPr>
          <p:nvPr/>
        </p:nvPicPr>
        <p:blipFill>
          <a:blip r:embed="rId4" cstate="print"/>
          <a:srcRect/>
          <a:stretch>
            <a:fillRect/>
          </a:stretch>
        </p:blipFill>
        <p:spPr bwMode="auto">
          <a:xfrm>
            <a:off x="269875" y="319088"/>
            <a:ext cx="763588" cy="658812"/>
          </a:xfrm>
          <a:prstGeom prst="rect">
            <a:avLst/>
          </a:prstGeom>
          <a:noFill/>
          <a:ln w="9525">
            <a:noFill/>
            <a:miter lim="800000"/>
            <a:headEnd/>
            <a:tailEnd/>
          </a:ln>
        </p:spPr>
      </p:pic>
      <p:sp>
        <p:nvSpPr>
          <p:cNvPr id="6" name="Rectangle 5"/>
          <p:cNvSpPr/>
          <p:nvPr/>
        </p:nvSpPr>
        <p:spPr>
          <a:xfrm>
            <a:off x="2343150" y="319088"/>
            <a:ext cx="8313738" cy="461665"/>
          </a:xfrm>
          <a:prstGeom prst="rect">
            <a:avLst/>
          </a:prstGeom>
        </p:spPr>
        <p:txBody>
          <a:bodyPr wrap="square">
            <a:spAutoFit/>
          </a:bodyPr>
          <a:lstStyle/>
          <a:p>
            <a:pPr algn="ctr"/>
            <a:r>
              <a:rPr lang="en-US" sz="2400" b="1" dirty="0">
                <a:solidFill>
                  <a:srgbClr val="0070C0"/>
                </a:solidFill>
                <a:latin typeface="Helvetica" panose="020B0604020202020204" pitchFamily="34" charset="0"/>
                <a:ea typeface="Calibri" panose="020F0502020204030204" pitchFamily="34" charset="0"/>
              </a:rPr>
              <a:t>WIMS – MIS</a:t>
            </a:r>
            <a:endParaRPr lang="en-US" b="1" dirty="0">
              <a:solidFill>
                <a:srgbClr val="454545"/>
              </a:solidFill>
              <a:latin typeface="Helvetica" panose="020B0604020202020204" pitchFamily="34" charset="0"/>
              <a:ea typeface="Calibri" panose="020F0502020204030204" pitchFamily="34" charset="0"/>
            </a:endParaRPr>
          </a:p>
        </p:txBody>
      </p:sp>
    </p:spTree>
    <p:extLst>
      <p:ext uri="{BB962C8B-B14F-4D97-AF65-F5344CB8AC3E}">
        <p14:creationId xmlns:p14="http://schemas.microsoft.com/office/powerpoint/2010/main" val="2393266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ayank\Downloads\mispptmaterial\Screenshot (31).png"/>
          <p:cNvPicPr>
            <a:picLocks noChangeAspect="1" noChangeArrowheads="1"/>
          </p:cNvPicPr>
          <p:nvPr/>
        </p:nvPicPr>
        <p:blipFill>
          <a:blip r:embed="rId2">
            <a:clrChange>
              <a:clrFrom>
                <a:srgbClr val="FFFFFF"/>
              </a:clrFrom>
              <a:clrTo>
                <a:srgbClr val="FFFFFF">
                  <a:alpha val="0"/>
                </a:srgbClr>
              </a:clrTo>
            </a:clrChange>
          </a:blip>
          <a:srcRect t="9159" b="23828"/>
          <a:stretch>
            <a:fillRect/>
          </a:stretch>
        </p:blipFill>
        <p:spPr bwMode="auto">
          <a:xfrm>
            <a:off x="-2274" y="1261241"/>
            <a:ext cx="12194274" cy="4596634"/>
          </a:xfrm>
          <a:prstGeom prst="rect">
            <a:avLst/>
          </a:prstGeom>
          <a:noFill/>
        </p:spPr>
      </p:pic>
      <p:sp>
        <p:nvSpPr>
          <p:cNvPr id="5" name="Rectangle 4">
            <a:extLst>
              <a:ext uri="{FF2B5EF4-FFF2-40B4-BE49-F238E27FC236}">
                <a16:creationId xmlns:a16="http://schemas.microsoft.com/office/drawing/2014/main" id="{4BF7AC89-98B0-6D93-EFB7-8C7CF894A465}"/>
              </a:ext>
            </a:extLst>
          </p:cNvPr>
          <p:cNvSpPr/>
          <p:nvPr/>
        </p:nvSpPr>
        <p:spPr>
          <a:xfrm>
            <a:off x="0" y="151903"/>
            <a:ext cx="12192000" cy="461665"/>
          </a:xfrm>
          <a:prstGeom prst="rect">
            <a:avLst/>
          </a:prstGeom>
          <a:solidFill>
            <a:schemeClr val="accent1"/>
          </a:solidFill>
          <a:effectLst>
            <a:outerShdw blurRad="50800" dist="38100" dir="5400000" algn="t" rotWithShape="0">
              <a:prstClr val="black">
                <a:alpha val="40000"/>
              </a:prstClr>
            </a:outerShdw>
          </a:effectLst>
        </p:spPr>
        <p:txBody>
          <a:bodyPr wrap="square">
            <a:spAutoFit/>
          </a:bodyPr>
          <a:lstStyle/>
          <a:p>
            <a:pPr marL="521335" indent="-229235" algn="ctr"/>
            <a:r>
              <a:rPr lang="en-US" sz="2400" b="1" dirty="0">
                <a:solidFill>
                  <a:schemeClr val="bg1"/>
                </a:solidFill>
                <a:latin typeface="Arial" panose="020B0604020202020204" pitchFamily="34" charset="0"/>
                <a:cs typeface="Arial" panose="020B0604020202020204" pitchFamily="34" charset="0"/>
              </a:rPr>
              <a:t>MIS DASHBOARD</a:t>
            </a:r>
          </a:p>
        </p:txBody>
      </p:sp>
    </p:spTree>
    <p:extLst>
      <p:ext uri="{BB962C8B-B14F-4D97-AF65-F5344CB8AC3E}">
        <p14:creationId xmlns:p14="http://schemas.microsoft.com/office/powerpoint/2010/main" val="2914576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IN" dirty="0">
                <a:latin typeface="+mn-lt"/>
              </a:rPr>
              <a:t/>
            </a:r>
            <a:br>
              <a:rPr lang="en-IN" dirty="0">
                <a:latin typeface="+mn-lt"/>
              </a:rPr>
            </a:br>
            <a:r>
              <a:rPr lang="en-IN" sz="3200" i="1" dirty="0">
                <a:latin typeface="+mn-lt"/>
              </a:rPr>
              <a:t>NHP Data, Non-NHP Data and Data performance </a:t>
            </a:r>
            <a:endParaRPr lang="en-US" sz="3200" i="1" dirty="0">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993227" y="1855167"/>
            <a:ext cx="10145293" cy="4435274"/>
          </a:xfrm>
          <a:prstGeom prst="rect">
            <a:avLst/>
          </a:prstGeom>
          <a:noFill/>
          <a:ln>
            <a:solidFill>
              <a:schemeClr val="tx1"/>
            </a:solidFill>
          </a:ln>
        </p:spPr>
      </p:pic>
      <p:sp>
        <p:nvSpPr>
          <p:cNvPr id="4" name="Rectangle 3">
            <a:extLst>
              <a:ext uri="{FF2B5EF4-FFF2-40B4-BE49-F238E27FC236}">
                <a16:creationId xmlns:a16="http://schemas.microsoft.com/office/drawing/2014/main" id="{F3AFE642-6A52-C4DF-9F17-65D9A0CCC0D5}"/>
              </a:ext>
            </a:extLst>
          </p:cNvPr>
          <p:cNvSpPr/>
          <p:nvPr/>
        </p:nvSpPr>
        <p:spPr>
          <a:xfrm>
            <a:off x="0" y="151903"/>
            <a:ext cx="12192000" cy="461665"/>
          </a:xfrm>
          <a:prstGeom prst="rect">
            <a:avLst/>
          </a:prstGeom>
          <a:solidFill>
            <a:schemeClr val="accent1"/>
          </a:solidFill>
          <a:effectLst>
            <a:outerShdw blurRad="50800" dist="38100" dir="5400000" algn="t" rotWithShape="0">
              <a:prstClr val="black">
                <a:alpha val="40000"/>
              </a:prstClr>
            </a:outerShdw>
          </a:effectLst>
        </p:spPr>
        <p:txBody>
          <a:bodyPr wrap="square">
            <a:spAutoFit/>
          </a:bodyPr>
          <a:lstStyle/>
          <a:p>
            <a:pPr marL="521335" indent="-229235"/>
            <a:r>
              <a:rPr lang="en-US" sz="2400" b="1" dirty="0">
                <a:solidFill>
                  <a:schemeClr val="bg1"/>
                </a:solidFill>
                <a:latin typeface="Arial" panose="020B0604020202020204" pitchFamily="34" charset="0"/>
                <a:cs typeface="Arial" panose="020B0604020202020204" pitchFamily="34" charset="0"/>
              </a:rPr>
              <a:t>MIS Dashboard</a:t>
            </a:r>
          </a:p>
        </p:txBody>
      </p:sp>
    </p:spTree>
    <p:extLst>
      <p:ext uri="{BB962C8B-B14F-4D97-AF65-F5344CB8AC3E}">
        <p14:creationId xmlns:p14="http://schemas.microsoft.com/office/powerpoint/2010/main" val="27410700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585" y="346007"/>
            <a:ext cx="10765215" cy="788276"/>
          </a:xfrm>
        </p:spPr>
        <p:txBody>
          <a:bodyPr>
            <a:normAutofit fontScale="90000"/>
          </a:bodyPr>
          <a:lstStyle/>
          <a:p>
            <a:pPr algn="ctr"/>
            <a:r>
              <a:rPr lang="en-IN" sz="2700" b="1" dirty="0">
                <a:latin typeface="+mn-lt"/>
              </a:rPr>
              <a:t>Section: NHP Data Section (Till Date)</a:t>
            </a:r>
            <a:br>
              <a:rPr lang="en-IN" sz="2700" b="1" dirty="0">
                <a:latin typeface="+mn-lt"/>
              </a:rPr>
            </a:br>
            <a:r>
              <a:rPr lang="en-US" sz="2200" b="1" u="sng" dirty="0">
                <a:latin typeface="+mn-lt"/>
              </a:rPr>
              <a:t>Till Date Section includes Agency wise</a:t>
            </a:r>
            <a:r>
              <a:rPr lang="en-US" sz="2200" b="1" dirty="0">
                <a:latin typeface="+mn-lt"/>
              </a:rPr>
              <a:t>-</a:t>
            </a:r>
            <a:r>
              <a:rPr lang="en-US" sz="2200" dirty="0">
                <a:latin typeface="+mn-lt"/>
              </a:rPr>
              <a:t>Total Number of Stations Created, Total Stations Configured, Stations Count - Data Available, Stations Count - Data Not Available and Type</a:t>
            </a:r>
            <a:endParaRPr lang="en-IN" sz="2200" b="1" dirty="0">
              <a:latin typeface="+mn-lt"/>
            </a:endParaRPr>
          </a:p>
        </p:txBody>
      </p:sp>
      <p:pic>
        <p:nvPicPr>
          <p:cNvPr id="1026" name="Picture 2" descr="C:\Users\Mayank\Downloads\mispptmaterial\Screenshot (33).png"/>
          <p:cNvPicPr>
            <a:picLocks noChangeAspect="1" noChangeArrowheads="1"/>
          </p:cNvPicPr>
          <p:nvPr/>
        </p:nvPicPr>
        <p:blipFill>
          <a:blip r:embed="rId2"/>
          <a:srcRect t="9265" r="855" b="4887"/>
          <a:stretch>
            <a:fillRect/>
          </a:stretch>
        </p:blipFill>
        <p:spPr bwMode="auto">
          <a:xfrm>
            <a:off x="885825" y="1552575"/>
            <a:ext cx="10306050" cy="5019675"/>
          </a:xfrm>
          <a:prstGeom prst="rect">
            <a:avLst/>
          </a:prstGeom>
          <a:noFill/>
        </p:spPr>
      </p:pic>
    </p:spTree>
    <p:extLst>
      <p:ext uri="{BB962C8B-B14F-4D97-AF65-F5344CB8AC3E}">
        <p14:creationId xmlns:p14="http://schemas.microsoft.com/office/powerpoint/2010/main" val="2694946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924" y="723472"/>
            <a:ext cx="10765215" cy="788276"/>
          </a:xfrm>
        </p:spPr>
        <p:txBody>
          <a:bodyPr>
            <a:normAutofit fontScale="90000"/>
          </a:bodyPr>
          <a:lstStyle/>
          <a:p>
            <a:pPr algn="ctr"/>
            <a:r>
              <a:rPr lang="en-IN" sz="2700" b="1" dirty="0">
                <a:latin typeface="+mn-lt"/>
              </a:rPr>
              <a:t>Section: NHP Data Section</a:t>
            </a:r>
            <a:r>
              <a:rPr lang="en-IN" sz="3200" b="1" dirty="0">
                <a:latin typeface="+mn-lt"/>
              </a:rPr>
              <a:t/>
            </a:r>
            <a:br>
              <a:rPr lang="en-IN" sz="3200" b="1" dirty="0">
                <a:latin typeface="+mn-lt"/>
              </a:rPr>
            </a:br>
            <a:r>
              <a:rPr lang="en-US" sz="2200" b="1" u="sng" dirty="0">
                <a:latin typeface="+mn-lt"/>
              </a:rPr>
              <a:t>Till Date Section “All Parameters Data” </a:t>
            </a:r>
            <a:r>
              <a:rPr lang="en-US" sz="2200" b="1" dirty="0">
                <a:latin typeface="+mn-lt"/>
              </a:rPr>
              <a:t>- </a:t>
            </a:r>
            <a:r>
              <a:rPr lang="en-US" sz="2200" dirty="0">
                <a:latin typeface="+mn-lt"/>
              </a:rPr>
              <a:t>Agency Name, Station Code, Station Name, Station Type, Project Name, Sensor Hub Code, Data type Code, Description, Name, Module, First Date Record, Last Date Record, Total No of Records and Status of Station</a:t>
            </a:r>
            <a:r>
              <a:rPr lang="en-US" sz="2700" dirty="0">
                <a:latin typeface="+mn-lt"/>
              </a:rPr>
              <a:t/>
            </a:r>
            <a:br>
              <a:rPr lang="en-US" sz="2700" dirty="0">
                <a:latin typeface="+mn-lt"/>
              </a:rPr>
            </a:br>
            <a:endParaRPr lang="en-IN" sz="3200" dirty="0">
              <a:latin typeface="+mn-lt"/>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323" t="2184" r="3307" b="15232"/>
          <a:stretch/>
        </p:blipFill>
        <p:spPr bwMode="auto">
          <a:xfrm>
            <a:off x="1192799" y="1862434"/>
            <a:ext cx="9873053" cy="4747915"/>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xmln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70936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925" y="1177925"/>
            <a:ext cx="10031413" cy="4748213"/>
          </a:xfrm>
        </p:spPr>
        <p:txBody>
          <a:bodyPr rtlCol="0">
            <a:normAutofit fontScale="90000"/>
          </a:bodyPr>
          <a:lstStyle/>
          <a:p>
            <a:pPr algn="ctr" eaLnBrk="1" fontAlgn="auto" hangingPunct="1">
              <a:spcAft>
                <a:spcPts val="0"/>
              </a:spcAft>
              <a:defRPr/>
            </a:pPr>
            <a:r>
              <a:rPr lang="en-IN" b="1" dirty="0">
                <a:solidFill>
                  <a:schemeClr val="bg2">
                    <a:lumMod val="25000"/>
                  </a:schemeClr>
                </a:solidFill>
              </a:rPr>
              <a:t/>
            </a:r>
            <a:br>
              <a:rPr lang="en-IN" b="1" dirty="0">
                <a:solidFill>
                  <a:schemeClr val="bg2">
                    <a:lumMod val="25000"/>
                  </a:schemeClr>
                </a:solidFill>
              </a:rPr>
            </a:br>
            <a:r>
              <a:rPr lang="en-IN" b="1" dirty="0">
                <a:solidFill>
                  <a:schemeClr val="bg2">
                    <a:lumMod val="25000"/>
                  </a:schemeClr>
                </a:solidFill>
              </a:rPr>
              <a:t/>
            </a:r>
            <a:br>
              <a:rPr lang="en-IN" b="1" dirty="0">
                <a:solidFill>
                  <a:schemeClr val="bg2">
                    <a:lumMod val="25000"/>
                  </a:schemeClr>
                </a:solidFill>
              </a:rPr>
            </a:br>
            <a:r>
              <a:rPr lang="en-IN" sz="2200" b="1" dirty="0">
                <a:solidFill>
                  <a:schemeClr val="bg2">
                    <a:lumMod val="25000"/>
                  </a:schemeClr>
                </a:solidFill>
                <a:latin typeface="Arial" panose="020B0604020202020204" pitchFamily="34" charset="0"/>
                <a:cs typeface="Arial" panose="020B0604020202020204" pitchFamily="34" charset="0"/>
              </a:rPr>
              <a:t/>
            </a:r>
            <a:br>
              <a:rPr lang="en-IN" sz="2200" b="1" dirty="0">
                <a:solidFill>
                  <a:schemeClr val="bg2">
                    <a:lumMod val="25000"/>
                  </a:schemeClr>
                </a:solidFill>
                <a:latin typeface="Arial" panose="020B0604020202020204" pitchFamily="34" charset="0"/>
                <a:cs typeface="Arial" panose="020B0604020202020204" pitchFamily="34" charset="0"/>
              </a:rPr>
            </a:br>
            <a:r>
              <a:rPr lang="en-IN" sz="2200" dirty="0">
                <a:solidFill>
                  <a:schemeClr val="bg2">
                    <a:lumMod val="25000"/>
                  </a:schemeClr>
                </a:solidFill>
                <a:latin typeface="Arial" panose="020B0604020202020204" pitchFamily="34" charset="0"/>
                <a:cs typeface="Arial" panose="020B0604020202020204" pitchFamily="34" charset="0"/>
              </a:rPr>
              <a:t> </a:t>
            </a:r>
            <a:br>
              <a:rPr lang="en-IN" sz="2200" dirty="0">
                <a:solidFill>
                  <a:schemeClr val="bg2">
                    <a:lumMod val="25000"/>
                  </a:schemeClr>
                </a:solidFill>
                <a:latin typeface="Arial" panose="020B0604020202020204" pitchFamily="34" charset="0"/>
                <a:cs typeface="Arial" panose="020B0604020202020204" pitchFamily="34" charset="0"/>
              </a:rPr>
            </a:br>
            <a:r>
              <a:rPr lang="en-IN" sz="3100" b="1" dirty="0">
                <a:solidFill>
                  <a:schemeClr val="tx1"/>
                </a:solidFill>
                <a:latin typeface="Arial" panose="020B0604020202020204" pitchFamily="34" charset="0"/>
                <a:cs typeface="Arial" panose="020B0604020202020204" pitchFamily="34" charset="0"/>
              </a:rPr>
              <a:t>WIMS Live Application URL-                                           </a:t>
            </a:r>
            <a:r>
              <a:rPr lang="en-IN" sz="3200" b="1" dirty="0">
                <a:solidFill>
                  <a:schemeClr val="bg2">
                    <a:lumMod val="25000"/>
                  </a:schemeClr>
                </a:solidFill>
                <a:latin typeface="Arial" panose="020B0604020202020204" pitchFamily="34" charset="0"/>
                <a:cs typeface="Arial" panose="020B0604020202020204" pitchFamily="34" charset="0"/>
                <a:hlinkClick r:id="rId2"/>
              </a:rPr>
              <a:t>https://india-water.gov.in/wims/login.xhtml</a:t>
            </a:r>
            <a:r>
              <a:rPr lang="en-IN" sz="3200" b="1" dirty="0">
                <a:solidFill>
                  <a:schemeClr val="bg2">
                    <a:lumMod val="25000"/>
                  </a:schemeClr>
                </a:solidFill>
                <a:latin typeface="Arial" panose="020B0604020202020204" pitchFamily="34" charset="0"/>
                <a:cs typeface="Arial" panose="020B0604020202020204" pitchFamily="34" charset="0"/>
              </a:rPr>
              <a:t/>
            </a:r>
            <a:br>
              <a:rPr lang="en-IN" sz="3200" b="1" dirty="0">
                <a:solidFill>
                  <a:schemeClr val="bg2">
                    <a:lumMod val="25000"/>
                  </a:schemeClr>
                </a:solidFill>
                <a:latin typeface="Arial" panose="020B0604020202020204" pitchFamily="34" charset="0"/>
                <a:cs typeface="Arial" panose="020B0604020202020204" pitchFamily="34" charset="0"/>
              </a:rPr>
            </a:br>
            <a:r>
              <a:rPr lang="en-IN" sz="3200" b="1" dirty="0">
                <a:solidFill>
                  <a:schemeClr val="bg2">
                    <a:lumMod val="25000"/>
                  </a:schemeClr>
                </a:solidFill>
                <a:latin typeface="Arial" panose="020B0604020202020204" pitchFamily="34" charset="0"/>
                <a:cs typeface="Arial" panose="020B0604020202020204" pitchFamily="34" charset="0"/>
              </a:rPr>
              <a:t/>
            </a:r>
            <a:br>
              <a:rPr lang="en-IN" sz="3200" b="1" dirty="0">
                <a:solidFill>
                  <a:schemeClr val="bg2">
                    <a:lumMod val="25000"/>
                  </a:schemeClr>
                </a:solidFill>
                <a:latin typeface="Arial" panose="020B0604020202020204" pitchFamily="34" charset="0"/>
                <a:cs typeface="Arial" panose="020B0604020202020204" pitchFamily="34" charset="0"/>
              </a:rPr>
            </a:br>
            <a:r>
              <a:rPr lang="en-IN" sz="3200" b="1" dirty="0">
                <a:solidFill>
                  <a:schemeClr val="bg2">
                    <a:lumMod val="25000"/>
                  </a:schemeClr>
                </a:solidFill>
                <a:latin typeface="Arial" panose="020B0604020202020204" pitchFamily="34" charset="0"/>
                <a:cs typeface="Arial" panose="020B0604020202020204" pitchFamily="34" charset="0"/>
              </a:rPr>
              <a:t/>
            </a:r>
            <a:br>
              <a:rPr lang="en-IN" sz="3200" b="1" dirty="0">
                <a:solidFill>
                  <a:schemeClr val="bg2">
                    <a:lumMod val="25000"/>
                  </a:schemeClr>
                </a:solidFill>
                <a:latin typeface="Arial" panose="020B0604020202020204" pitchFamily="34" charset="0"/>
                <a:cs typeface="Arial" panose="020B0604020202020204" pitchFamily="34" charset="0"/>
              </a:rPr>
            </a:br>
            <a:r>
              <a:rPr lang="en-IN" sz="3200" b="1" dirty="0">
                <a:solidFill>
                  <a:schemeClr val="bg2">
                    <a:lumMod val="25000"/>
                  </a:schemeClr>
                </a:solidFill>
                <a:latin typeface="Arial" panose="020B0604020202020204" pitchFamily="34" charset="0"/>
                <a:cs typeface="Arial" panose="020B0604020202020204" pitchFamily="34" charset="0"/>
              </a:rPr>
              <a:t> </a:t>
            </a:r>
            <a:r>
              <a:rPr lang="en-IN" sz="3200" b="1" u="sng" dirty="0">
                <a:solidFill>
                  <a:schemeClr val="accent1"/>
                </a:solidFill>
                <a:latin typeface="Arial" panose="020B0604020202020204" pitchFamily="34" charset="0"/>
                <a:cs typeface="Arial" panose="020B0604020202020204" pitchFamily="34" charset="0"/>
              </a:rPr>
              <a:t/>
            </a:r>
            <a:br>
              <a:rPr lang="en-IN" sz="3200" b="1" u="sng" dirty="0">
                <a:solidFill>
                  <a:schemeClr val="accent1"/>
                </a:solidFill>
                <a:latin typeface="Arial" panose="020B0604020202020204" pitchFamily="34" charset="0"/>
                <a:cs typeface="Arial" panose="020B0604020202020204" pitchFamily="34" charset="0"/>
              </a:rPr>
            </a:br>
            <a:r>
              <a:rPr lang="en-IN" sz="2200" dirty="0">
                <a:solidFill>
                  <a:schemeClr val="bg2">
                    <a:lumMod val="25000"/>
                  </a:schemeClr>
                </a:solidFill>
                <a:latin typeface="Arial" panose="020B0604020202020204" pitchFamily="34" charset="0"/>
                <a:cs typeface="Arial" panose="020B0604020202020204" pitchFamily="34" charset="0"/>
              </a:rPr>
              <a:t/>
            </a:r>
            <a:br>
              <a:rPr lang="en-IN" sz="2200" dirty="0">
                <a:solidFill>
                  <a:schemeClr val="bg2">
                    <a:lumMod val="25000"/>
                  </a:schemeClr>
                </a:solidFill>
                <a:latin typeface="Arial" panose="020B0604020202020204" pitchFamily="34" charset="0"/>
                <a:cs typeface="Arial" panose="020B0604020202020204" pitchFamily="34" charset="0"/>
              </a:rPr>
            </a:br>
            <a:r>
              <a:rPr lang="en-IN" sz="2200" dirty="0">
                <a:solidFill>
                  <a:schemeClr val="bg2">
                    <a:lumMod val="25000"/>
                  </a:schemeClr>
                </a:solidFill>
                <a:latin typeface="Arial" panose="020B0604020202020204" pitchFamily="34" charset="0"/>
                <a:cs typeface="Arial" panose="020B0604020202020204" pitchFamily="34" charset="0"/>
              </a:rPr>
              <a:t/>
            </a:r>
            <a:br>
              <a:rPr lang="en-IN" sz="2200" dirty="0">
                <a:solidFill>
                  <a:schemeClr val="bg2">
                    <a:lumMod val="25000"/>
                  </a:schemeClr>
                </a:solidFill>
                <a:latin typeface="Arial" panose="020B0604020202020204" pitchFamily="34" charset="0"/>
                <a:cs typeface="Arial" panose="020B0604020202020204" pitchFamily="34" charset="0"/>
              </a:rPr>
            </a:br>
            <a:r>
              <a:rPr lang="en-IN" dirty="0">
                <a:solidFill>
                  <a:schemeClr val="bg2">
                    <a:lumMod val="25000"/>
                  </a:schemeClr>
                </a:solidFill>
              </a:rPr>
              <a:t/>
            </a:r>
            <a:br>
              <a:rPr lang="en-IN" dirty="0">
                <a:solidFill>
                  <a:schemeClr val="bg2">
                    <a:lumMod val="25000"/>
                  </a:schemeClr>
                </a:solidFill>
              </a:rPr>
            </a:br>
            <a:endParaRPr lang="en-IN" dirty="0">
              <a:solidFill>
                <a:schemeClr val="bg2">
                  <a:lumMod val="25000"/>
                </a:schemeClr>
              </a:solidFill>
            </a:endParaRPr>
          </a:p>
        </p:txBody>
      </p:sp>
      <p:pic>
        <p:nvPicPr>
          <p:cNvPr id="15363" name="Picture 3" descr="IndianEmblem"/>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310938" y="285750"/>
            <a:ext cx="423862" cy="661988"/>
          </a:xfrm>
          <a:prstGeom prst="rect">
            <a:avLst/>
          </a:prstGeom>
          <a:noFill/>
          <a:ln w="9525">
            <a:noFill/>
            <a:miter lim="800000"/>
            <a:headEnd/>
            <a:tailEnd/>
          </a:ln>
        </p:spPr>
      </p:pic>
      <p:pic>
        <p:nvPicPr>
          <p:cNvPr id="15364" name="Picture 4"/>
          <p:cNvPicPr>
            <a:picLocks noChangeAspect="1"/>
          </p:cNvPicPr>
          <p:nvPr/>
        </p:nvPicPr>
        <p:blipFill>
          <a:blip r:embed="rId4" cstate="print"/>
          <a:srcRect/>
          <a:stretch>
            <a:fillRect/>
          </a:stretch>
        </p:blipFill>
        <p:spPr bwMode="auto">
          <a:xfrm>
            <a:off x="269875" y="319088"/>
            <a:ext cx="763588" cy="658812"/>
          </a:xfrm>
          <a:prstGeom prst="rect">
            <a:avLst/>
          </a:prstGeom>
          <a:noFill/>
          <a:ln w="9525">
            <a:noFill/>
            <a:miter lim="800000"/>
            <a:headEnd/>
            <a:tailEnd/>
          </a:ln>
        </p:spPr>
      </p:pic>
      <p:sp>
        <p:nvSpPr>
          <p:cNvPr id="6" name="Rectangle 5"/>
          <p:cNvSpPr/>
          <p:nvPr/>
        </p:nvSpPr>
        <p:spPr>
          <a:xfrm>
            <a:off x="2343150" y="319088"/>
            <a:ext cx="8313738" cy="461665"/>
          </a:xfrm>
          <a:prstGeom prst="rect">
            <a:avLst/>
          </a:prstGeom>
        </p:spPr>
        <p:txBody>
          <a:bodyPr wrap="square">
            <a:spAutoFit/>
          </a:bodyPr>
          <a:lstStyle/>
          <a:p>
            <a:pPr algn="ctr"/>
            <a:r>
              <a:rPr lang="en-US" sz="2400" b="1" dirty="0">
                <a:solidFill>
                  <a:srgbClr val="0070C0"/>
                </a:solidFill>
                <a:latin typeface="Helvetica" panose="020B0604020202020204" pitchFamily="34" charset="0"/>
                <a:ea typeface="Calibri" panose="020F0502020204030204" pitchFamily="34" charset="0"/>
              </a:rPr>
              <a:t>WIMS – W</a:t>
            </a:r>
            <a:r>
              <a:rPr lang="en-US" b="1" dirty="0">
                <a:solidFill>
                  <a:srgbClr val="454545"/>
                </a:solidFill>
                <a:latin typeface="Helvetica" panose="020B0604020202020204" pitchFamily="34" charset="0"/>
                <a:ea typeface="Calibri" panose="020F0502020204030204" pitchFamily="34" charset="0"/>
              </a:rPr>
              <a:t>ater </a:t>
            </a:r>
            <a:r>
              <a:rPr lang="en-US" sz="2400" b="1" dirty="0">
                <a:solidFill>
                  <a:srgbClr val="0070C0"/>
                </a:solidFill>
                <a:latin typeface="Helvetica" panose="020B0604020202020204" pitchFamily="34" charset="0"/>
                <a:ea typeface="Calibri" panose="020F0502020204030204" pitchFamily="34" charset="0"/>
              </a:rPr>
              <a:t>I</a:t>
            </a:r>
            <a:r>
              <a:rPr lang="en-US" b="1" dirty="0">
                <a:solidFill>
                  <a:srgbClr val="454545"/>
                </a:solidFill>
                <a:latin typeface="Helvetica" panose="020B0604020202020204" pitchFamily="34" charset="0"/>
                <a:ea typeface="Calibri" panose="020F0502020204030204" pitchFamily="34" charset="0"/>
              </a:rPr>
              <a:t>nformation </a:t>
            </a:r>
            <a:r>
              <a:rPr lang="en-US" sz="2400" b="1" dirty="0">
                <a:solidFill>
                  <a:srgbClr val="0070C0"/>
                </a:solidFill>
                <a:latin typeface="Helvetica" panose="020B0604020202020204" pitchFamily="34" charset="0"/>
                <a:ea typeface="Calibri" panose="020F0502020204030204" pitchFamily="34" charset="0"/>
              </a:rPr>
              <a:t>M</a:t>
            </a:r>
            <a:r>
              <a:rPr lang="en-US" b="1" dirty="0">
                <a:solidFill>
                  <a:srgbClr val="454545"/>
                </a:solidFill>
                <a:latin typeface="Helvetica" panose="020B0604020202020204" pitchFamily="34" charset="0"/>
                <a:ea typeface="Calibri" panose="020F0502020204030204" pitchFamily="34" charset="0"/>
              </a:rPr>
              <a:t>anagement </a:t>
            </a:r>
            <a:r>
              <a:rPr lang="en-US" sz="2400" b="1" dirty="0">
                <a:solidFill>
                  <a:srgbClr val="0070C0"/>
                </a:solidFill>
                <a:latin typeface="Helvetica" panose="020B0604020202020204" pitchFamily="34" charset="0"/>
                <a:ea typeface="Calibri" panose="020F0502020204030204" pitchFamily="34" charset="0"/>
              </a:rPr>
              <a:t>S</a:t>
            </a:r>
            <a:r>
              <a:rPr lang="en-US" b="1" dirty="0">
                <a:solidFill>
                  <a:srgbClr val="454545"/>
                </a:solidFill>
                <a:latin typeface="Helvetica" panose="020B0604020202020204" pitchFamily="34" charset="0"/>
                <a:ea typeface="Calibri" panose="020F0502020204030204" pitchFamily="34" charset="0"/>
              </a:rPr>
              <a:t>ystem</a:t>
            </a:r>
          </a:p>
        </p:txBody>
      </p:sp>
    </p:spTree>
    <p:extLst>
      <p:ext uri="{BB962C8B-B14F-4D97-AF65-F5344CB8AC3E}">
        <p14:creationId xmlns:p14="http://schemas.microsoft.com/office/powerpoint/2010/main" val="10294810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3A2B31-B318-4E06-A0E6-4C86D281A736}"/>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90A61B0-6ACA-42BE-98B5-4A25D1D10D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317" y="1319711"/>
            <a:ext cx="11651366" cy="5236768"/>
          </a:xfrm>
          <a:prstGeom prst="rect">
            <a:avLst/>
          </a:prstGeom>
        </p:spPr>
      </p:pic>
      <p:sp>
        <p:nvSpPr>
          <p:cNvPr id="7" name="TextBox 6">
            <a:extLst>
              <a:ext uri="{FF2B5EF4-FFF2-40B4-BE49-F238E27FC236}">
                <a16:creationId xmlns:a16="http://schemas.microsoft.com/office/drawing/2014/main" id="{93F95B49-CBCC-43D3-8EC3-B4230DC31704}"/>
              </a:ext>
            </a:extLst>
          </p:cNvPr>
          <p:cNvSpPr txBox="1"/>
          <p:nvPr/>
        </p:nvSpPr>
        <p:spPr>
          <a:xfrm>
            <a:off x="4366550" y="104173"/>
            <a:ext cx="6094070" cy="830997"/>
          </a:xfrm>
          <a:prstGeom prst="rect">
            <a:avLst/>
          </a:prstGeom>
          <a:noFill/>
        </p:spPr>
        <p:txBody>
          <a:bodyPr wrap="square">
            <a:spAutoFit/>
          </a:bodyPr>
          <a:lstStyle/>
          <a:p>
            <a:r>
              <a:rPr lang="en-IN" sz="2400" b="1" dirty="0">
                <a:latin typeface="+mn-lt"/>
              </a:rPr>
              <a:t>Section: NHP Data Section (Till Date)</a:t>
            </a:r>
            <a:br>
              <a:rPr lang="en-IN" sz="2400" b="1" dirty="0">
                <a:latin typeface="+mn-lt"/>
              </a:rPr>
            </a:br>
            <a:endParaRPr lang="en-US" sz="2400" dirty="0"/>
          </a:p>
        </p:txBody>
      </p:sp>
      <p:sp>
        <p:nvSpPr>
          <p:cNvPr id="9" name="TextBox 8">
            <a:extLst>
              <a:ext uri="{FF2B5EF4-FFF2-40B4-BE49-F238E27FC236}">
                <a16:creationId xmlns:a16="http://schemas.microsoft.com/office/drawing/2014/main" id="{D86B3ACF-BA4A-4F8D-9421-25875A999897}"/>
              </a:ext>
            </a:extLst>
          </p:cNvPr>
          <p:cNvSpPr txBox="1"/>
          <p:nvPr/>
        </p:nvSpPr>
        <p:spPr>
          <a:xfrm>
            <a:off x="1669649" y="441490"/>
            <a:ext cx="8411901" cy="923330"/>
          </a:xfrm>
          <a:prstGeom prst="rect">
            <a:avLst/>
          </a:prstGeom>
          <a:noFill/>
        </p:spPr>
        <p:txBody>
          <a:bodyPr wrap="square">
            <a:spAutoFit/>
          </a:bodyPr>
          <a:lstStyle/>
          <a:p>
            <a:r>
              <a:rPr lang="en-US" b="1" u="sng" dirty="0"/>
              <a:t>Last Fifteen Day</a:t>
            </a:r>
            <a:r>
              <a:rPr lang="en-US" sz="1800" b="1" u="sng" dirty="0">
                <a:latin typeface="+mn-lt"/>
              </a:rPr>
              <a:t> Date Section includes Agency wise</a:t>
            </a:r>
            <a:r>
              <a:rPr lang="en-US" sz="1800" b="1" dirty="0">
                <a:latin typeface="+mn-lt"/>
              </a:rPr>
              <a:t>-</a:t>
            </a:r>
            <a:r>
              <a:rPr lang="en-US" sz="1800" dirty="0">
                <a:latin typeface="+mn-lt"/>
              </a:rPr>
              <a:t>Total Number of Stations Created, Total Stations Configured, Stations Count - Data Available, Stations Count - Data Not Available and Type</a:t>
            </a:r>
            <a:endParaRPr lang="en-US" dirty="0"/>
          </a:p>
        </p:txBody>
      </p:sp>
    </p:spTree>
    <p:extLst>
      <p:ext uri="{BB962C8B-B14F-4D97-AF65-F5344CB8AC3E}">
        <p14:creationId xmlns:p14="http://schemas.microsoft.com/office/powerpoint/2010/main" val="18610701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86C5E-46CD-4D5E-9337-F88BDDBCF35F}"/>
              </a:ext>
            </a:extLst>
          </p:cNvPr>
          <p:cNvSpPr>
            <a:spLocks noGrp="1"/>
          </p:cNvSpPr>
          <p:nvPr>
            <p:ph type="title"/>
          </p:nvPr>
        </p:nvSpPr>
        <p:spPr>
          <a:xfrm>
            <a:off x="838200" y="289367"/>
            <a:ext cx="10412392" cy="526608"/>
          </a:xfrm>
        </p:spPr>
        <p:txBody>
          <a:bodyPr>
            <a:normAutofit fontScale="90000"/>
          </a:bodyPr>
          <a:lstStyle/>
          <a:p>
            <a:r>
              <a:rPr lang="en-US" dirty="0"/>
              <a:t>                   </a:t>
            </a:r>
            <a:r>
              <a:rPr lang="en-US" sz="3100" b="1" dirty="0"/>
              <a:t>Different stations under Agency- Bihar</a:t>
            </a:r>
          </a:p>
        </p:txBody>
      </p:sp>
      <p:pic>
        <p:nvPicPr>
          <p:cNvPr id="5" name="Content Placeholder 4">
            <a:extLst>
              <a:ext uri="{FF2B5EF4-FFF2-40B4-BE49-F238E27FC236}">
                <a16:creationId xmlns:a16="http://schemas.microsoft.com/office/drawing/2014/main" id="{D87AD0F0-E3A0-4C03-8D42-C454511A43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688" y="1064871"/>
            <a:ext cx="12138312" cy="5266480"/>
          </a:xfrm>
        </p:spPr>
      </p:pic>
    </p:spTree>
    <p:extLst>
      <p:ext uri="{BB962C8B-B14F-4D97-AF65-F5344CB8AC3E}">
        <p14:creationId xmlns:p14="http://schemas.microsoft.com/office/powerpoint/2010/main" val="11815770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3C5B5-297A-458E-897C-60AD8DD7E550}"/>
              </a:ext>
            </a:extLst>
          </p:cNvPr>
          <p:cNvSpPr>
            <a:spLocks noGrp="1"/>
          </p:cNvSpPr>
          <p:nvPr>
            <p:ph type="title"/>
          </p:nvPr>
        </p:nvSpPr>
        <p:spPr>
          <a:xfrm>
            <a:off x="560408" y="365127"/>
            <a:ext cx="10515600" cy="877957"/>
          </a:xfrm>
        </p:spPr>
        <p:txBody>
          <a:bodyPr>
            <a:normAutofit fontScale="90000"/>
          </a:bodyPr>
          <a:lstStyle/>
          <a:p>
            <a:r>
              <a:rPr lang="en-US" sz="2200" b="1" u="sng" dirty="0">
                <a:latin typeface="+mn-lt"/>
              </a:rPr>
              <a:t>Last Fifteen Day Section “All Parameters Data” </a:t>
            </a:r>
            <a:r>
              <a:rPr lang="en-US" sz="2200" b="1" dirty="0">
                <a:latin typeface="+mn-lt"/>
              </a:rPr>
              <a:t>- </a:t>
            </a:r>
            <a:r>
              <a:rPr lang="en-US" sz="2200" dirty="0">
                <a:latin typeface="+mn-lt"/>
              </a:rPr>
              <a:t>Agency Name, Station Code, Station Name, Station Type, Project Name, Sensor Hub Code, Data type Code, Description, Name, Module, First Date Record, Last Date Record, Total No of Records and Status of Station</a:t>
            </a:r>
            <a:r>
              <a:rPr lang="en-US" sz="4800" dirty="0">
                <a:latin typeface="+mn-lt"/>
              </a:rPr>
              <a:t/>
            </a:r>
            <a:br>
              <a:rPr lang="en-US" sz="4800" dirty="0">
                <a:latin typeface="+mn-lt"/>
              </a:rPr>
            </a:br>
            <a:endParaRPr lang="en-US" dirty="0"/>
          </a:p>
        </p:txBody>
      </p:sp>
      <p:pic>
        <p:nvPicPr>
          <p:cNvPr id="9" name="Content Placeholder 8">
            <a:extLst>
              <a:ext uri="{FF2B5EF4-FFF2-40B4-BE49-F238E27FC236}">
                <a16:creationId xmlns:a16="http://schemas.microsoft.com/office/drawing/2014/main" id="{D07991F1-8209-4330-B16D-35B89E025E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1" y="1307938"/>
            <a:ext cx="10724908" cy="5184935"/>
          </a:xfrm>
        </p:spPr>
      </p:pic>
    </p:spTree>
    <p:extLst>
      <p:ext uri="{BB962C8B-B14F-4D97-AF65-F5344CB8AC3E}">
        <p14:creationId xmlns:p14="http://schemas.microsoft.com/office/powerpoint/2010/main" val="9971621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924" y="723472"/>
            <a:ext cx="10765215" cy="788276"/>
          </a:xfrm>
        </p:spPr>
        <p:txBody>
          <a:bodyPr>
            <a:normAutofit fontScale="90000"/>
          </a:bodyPr>
          <a:lstStyle/>
          <a:p>
            <a:pPr algn="ctr"/>
            <a:r>
              <a:rPr lang="en-IN" sz="2700" b="1" dirty="0">
                <a:latin typeface="+mn-lt"/>
              </a:rPr>
              <a:t>Section: Non-NHP Data Section</a:t>
            </a:r>
            <a:r>
              <a:rPr lang="en-IN" sz="3200" b="1" dirty="0">
                <a:latin typeface="+mn-lt"/>
              </a:rPr>
              <a:t/>
            </a:r>
            <a:br>
              <a:rPr lang="en-IN" sz="3200" b="1" dirty="0">
                <a:latin typeface="+mn-lt"/>
              </a:rPr>
            </a:br>
            <a:r>
              <a:rPr lang="en-US" sz="2200" b="1" u="sng" dirty="0">
                <a:latin typeface="+mn-lt"/>
              </a:rPr>
              <a:t>Till Date Section </a:t>
            </a:r>
            <a:r>
              <a:rPr lang="en-US" sz="2200" b="1" dirty="0">
                <a:latin typeface="+mn-lt"/>
              </a:rPr>
              <a:t>- </a:t>
            </a:r>
            <a:r>
              <a:rPr lang="en-US" sz="2200" dirty="0">
                <a:latin typeface="+mn-lt"/>
              </a:rPr>
              <a:t>Agency Name, Stations with Data availability of Manual Parameters, Stations with Data availability of Telemetry Parameters, Total Number of Stations Created and Type</a:t>
            </a:r>
            <a:br>
              <a:rPr lang="en-US" sz="2200" dirty="0">
                <a:latin typeface="+mn-lt"/>
              </a:rPr>
            </a:br>
            <a:endParaRPr lang="en-IN" sz="2200" dirty="0">
              <a:latin typeface="+mn-lt"/>
            </a:endParaRPr>
          </a:p>
        </p:txBody>
      </p:sp>
      <p:pic>
        <p:nvPicPr>
          <p:cNvPr id="7170" name="Picture 2"/>
          <p:cNvPicPr>
            <a:picLocks noChangeAspect="1" noChangeArrowheads="1"/>
          </p:cNvPicPr>
          <p:nvPr/>
        </p:nvPicPr>
        <p:blipFill>
          <a:blip r:embed="rId2"/>
          <a:srcRect/>
          <a:stretch>
            <a:fillRect/>
          </a:stretch>
        </p:blipFill>
        <p:spPr bwMode="auto">
          <a:xfrm>
            <a:off x="1148830" y="1673553"/>
            <a:ext cx="9376099" cy="5091139"/>
          </a:xfrm>
          <a:prstGeom prst="rect">
            <a:avLst/>
          </a:prstGeom>
          <a:noFill/>
          <a:ln w="9525">
            <a:noFill/>
            <a:miter lim="800000"/>
            <a:headEnd/>
            <a:tailEnd/>
          </a:ln>
          <a:effectLst/>
        </p:spPr>
      </p:pic>
    </p:spTree>
    <p:extLst>
      <p:ext uri="{BB962C8B-B14F-4D97-AF65-F5344CB8AC3E}">
        <p14:creationId xmlns:p14="http://schemas.microsoft.com/office/powerpoint/2010/main" val="1036983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924" y="723472"/>
            <a:ext cx="10765215" cy="1105328"/>
          </a:xfrm>
        </p:spPr>
        <p:txBody>
          <a:bodyPr>
            <a:normAutofit fontScale="90000"/>
          </a:bodyPr>
          <a:lstStyle/>
          <a:p>
            <a:pPr algn="ctr"/>
            <a:r>
              <a:rPr lang="en-IN" sz="3200" b="1" dirty="0">
                <a:latin typeface="+mn-lt"/>
              </a:rPr>
              <a:t>Section: Non-NHP Data Section</a:t>
            </a:r>
            <a:br>
              <a:rPr lang="en-IN" sz="3200" b="1" dirty="0">
                <a:latin typeface="+mn-lt"/>
              </a:rPr>
            </a:br>
            <a:r>
              <a:rPr lang="en-US" sz="2700" b="1" u="sng" dirty="0">
                <a:latin typeface="+mn-lt"/>
              </a:rPr>
              <a:t>Till Date Section Agency  </a:t>
            </a:r>
            <a:r>
              <a:rPr lang="en-US" sz="2700" b="1" dirty="0">
                <a:latin typeface="+mn-lt"/>
              </a:rPr>
              <a:t>- </a:t>
            </a:r>
            <a:r>
              <a:rPr lang="en-US" sz="2700" dirty="0">
                <a:latin typeface="+mn-lt"/>
              </a:rPr>
              <a:t>Agency Name, Station Code, Station Name, Station Type, Project Name, Sensor Hub Code, </a:t>
            </a:r>
            <a:r>
              <a:rPr lang="en-US" sz="2700" dirty="0" err="1">
                <a:latin typeface="+mn-lt"/>
              </a:rPr>
              <a:t>Datatype</a:t>
            </a:r>
            <a:r>
              <a:rPr lang="en-US" sz="2700" dirty="0">
                <a:latin typeface="+mn-lt"/>
              </a:rPr>
              <a:t> Code, Description, Name, Module, First Date Record, Last Date Record, Total Records and Status of Station.</a:t>
            </a:r>
            <a:br>
              <a:rPr lang="en-US" sz="2700" dirty="0">
                <a:latin typeface="+mn-lt"/>
              </a:rPr>
            </a:br>
            <a:endParaRPr lang="en-IN" sz="3200" dirty="0">
              <a:latin typeface="+mn-lt"/>
            </a:endParaRPr>
          </a:p>
        </p:txBody>
      </p:sp>
      <p:pic>
        <p:nvPicPr>
          <p:cNvPr id="8194" name="Picture 2"/>
          <p:cNvPicPr>
            <a:picLocks noChangeAspect="1" noChangeArrowheads="1"/>
          </p:cNvPicPr>
          <p:nvPr/>
        </p:nvPicPr>
        <p:blipFill>
          <a:blip r:embed="rId2"/>
          <a:srcRect/>
          <a:stretch>
            <a:fillRect/>
          </a:stretch>
        </p:blipFill>
        <p:spPr bwMode="auto">
          <a:xfrm>
            <a:off x="1291771" y="1938114"/>
            <a:ext cx="9008836" cy="4919886"/>
          </a:xfrm>
          <a:prstGeom prst="rect">
            <a:avLst/>
          </a:prstGeom>
          <a:noFill/>
          <a:ln w="9525">
            <a:noFill/>
            <a:miter lim="800000"/>
            <a:headEnd/>
            <a:tailEnd/>
          </a:ln>
          <a:effectLst/>
        </p:spPr>
      </p:pic>
    </p:spTree>
    <p:extLst>
      <p:ext uri="{BB962C8B-B14F-4D97-AF65-F5344CB8AC3E}">
        <p14:creationId xmlns:p14="http://schemas.microsoft.com/office/powerpoint/2010/main" val="23449406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924" y="723472"/>
            <a:ext cx="10765215" cy="1105328"/>
          </a:xfrm>
        </p:spPr>
        <p:txBody>
          <a:bodyPr>
            <a:normAutofit fontScale="90000"/>
          </a:bodyPr>
          <a:lstStyle/>
          <a:p>
            <a:pPr algn="ctr"/>
            <a:r>
              <a:rPr lang="en-IN" sz="3200" b="1" dirty="0">
                <a:latin typeface="+mn-lt"/>
              </a:rPr>
              <a:t>Section: Data Performance Section</a:t>
            </a:r>
            <a:br>
              <a:rPr lang="en-IN" sz="3200" b="1" dirty="0">
                <a:latin typeface="+mn-lt"/>
              </a:rPr>
            </a:br>
            <a:r>
              <a:rPr lang="en-US" sz="2700" b="1" u="sng" dirty="0">
                <a:latin typeface="+mn-lt"/>
              </a:rPr>
              <a:t>Last 4 days </a:t>
            </a:r>
            <a:r>
              <a:rPr lang="en-US" sz="2700" b="1" dirty="0">
                <a:latin typeface="+mn-lt"/>
              </a:rPr>
              <a:t>- </a:t>
            </a:r>
            <a:r>
              <a:rPr lang="en-US" sz="2700" dirty="0">
                <a:latin typeface="+mn-lt"/>
              </a:rPr>
              <a:t>Agency Name, Stations Count - Data Available, Station and Type</a:t>
            </a:r>
            <a:br>
              <a:rPr lang="en-US" sz="2700" dirty="0">
                <a:latin typeface="+mn-lt"/>
              </a:rPr>
            </a:br>
            <a:endParaRPr lang="en-IN" sz="3200" dirty="0">
              <a:latin typeface="+mn-lt"/>
            </a:endParaRPr>
          </a:p>
        </p:txBody>
      </p:sp>
      <p:pic>
        <p:nvPicPr>
          <p:cNvPr id="9218" name="Picture 2"/>
          <p:cNvPicPr>
            <a:picLocks noChangeAspect="1" noChangeArrowheads="1"/>
          </p:cNvPicPr>
          <p:nvPr/>
        </p:nvPicPr>
        <p:blipFill>
          <a:blip r:embed="rId2"/>
          <a:srcRect/>
          <a:stretch>
            <a:fillRect/>
          </a:stretch>
        </p:blipFill>
        <p:spPr bwMode="auto">
          <a:xfrm>
            <a:off x="1285875" y="1938974"/>
            <a:ext cx="8886826" cy="4823350"/>
          </a:xfrm>
          <a:prstGeom prst="rect">
            <a:avLst/>
          </a:prstGeom>
          <a:noFill/>
          <a:ln w="9525">
            <a:noFill/>
            <a:miter lim="800000"/>
            <a:headEnd/>
            <a:tailEnd/>
          </a:ln>
          <a:effectLst/>
        </p:spPr>
      </p:pic>
    </p:spTree>
    <p:extLst>
      <p:ext uri="{BB962C8B-B14F-4D97-AF65-F5344CB8AC3E}">
        <p14:creationId xmlns:p14="http://schemas.microsoft.com/office/powerpoint/2010/main" val="32974390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924" y="910084"/>
            <a:ext cx="10765215" cy="1105328"/>
          </a:xfrm>
        </p:spPr>
        <p:txBody>
          <a:bodyPr>
            <a:normAutofit fontScale="90000"/>
          </a:bodyPr>
          <a:lstStyle/>
          <a:p>
            <a:pPr algn="ctr"/>
            <a:r>
              <a:rPr lang="en-IN" sz="3200" b="1" dirty="0">
                <a:latin typeface="+mn-lt"/>
              </a:rPr>
              <a:t>Section: Data Performance Section</a:t>
            </a:r>
            <a:br>
              <a:rPr lang="en-IN" sz="3200" b="1" dirty="0">
                <a:latin typeface="+mn-lt"/>
              </a:rPr>
            </a:br>
            <a:r>
              <a:rPr lang="en-US" sz="2700" b="1" u="sng" dirty="0">
                <a:latin typeface="+mn-lt"/>
              </a:rPr>
              <a:t>Last 4 days Agency wise ‘percentage data availability’  for chosen Parameter </a:t>
            </a:r>
            <a:r>
              <a:rPr lang="en-US" sz="2700" b="1" i="1" dirty="0">
                <a:latin typeface="+mn-lt"/>
              </a:rPr>
              <a:t>(</a:t>
            </a:r>
            <a:r>
              <a:rPr lang="en-US" sz="2700" i="1" dirty="0">
                <a:latin typeface="+mn-lt"/>
              </a:rPr>
              <a:t>Evaporation, Humidity, Pressure, Rain Daily, Rainfall, Temperature, Water Level, Wind Direction and Wind Speed)</a:t>
            </a:r>
            <a:r>
              <a:rPr lang="en-US" sz="2700" b="1" i="1" dirty="0">
                <a:latin typeface="+mn-lt"/>
              </a:rPr>
              <a:t>- </a:t>
            </a:r>
            <a:r>
              <a:rPr lang="en-US" sz="2700" dirty="0">
                <a:latin typeface="+mn-lt"/>
              </a:rPr>
              <a:t>Station Name, Station Code, GPRS percentage, INSAT percentage, INSAT-GPRS-Percentage, Status of Station and Transmission.</a:t>
            </a:r>
            <a:br>
              <a:rPr lang="en-US" sz="2700" dirty="0">
                <a:latin typeface="+mn-lt"/>
              </a:rPr>
            </a:br>
            <a:r>
              <a:rPr lang="en-US" sz="2700" dirty="0">
                <a:latin typeface="+mn-lt"/>
              </a:rPr>
              <a:t/>
            </a:r>
            <a:br>
              <a:rPr lang="en-US" sz="2700" dirty="0">
                <a:latin typeface="+mn-lt"/>
              </a:rPr>
            </a:br>
            <a:endParaRPr lang="en-IN" sz="3200" dirty="0">
              <a:latin typeface="+mn-lt"/>
            </a:endParaRPr>
          </a:p>
        </p:txBody>
      </p:sp>
      <p:pic>
        <p:nvPicPr>
          <p:cNvPr id="1026" name="Picture 2"/>
          <p:cNvPicPr>
            <a:picLocks noChangeAspect="1" noChangeArrowheads="1"/>
          </p:cNvPicPr>
          <p:nvPr/>
        </p:nvPicPr>
        <p:blipFill>
          <a:blip r:embed="rId2"/>
          <a:srcRect/>
          <a:stretch>
            <a:fillRect/>
          </a:stretch>
        </p:blipFill>
        <p:spPr bwMode="auto">
          <a:xfrm>
            <a:off x="1600201" y="2119676"/>
            <a:ext cx="8610600" cy="4738324"/>
          </a:xfrm>
          <a:prstGeom prst="rect">
            <a:avLst/>
          </a:prstGeom>
          <a:noFill/>
          <a:ln w="9525">
            <a:noFill/>
            <a:miter lim="800000"/>
            <a:headEnd/>
            <a:tailEnd/>
          </a:ln>
          <a:effectLst/>
        </p:spPr>
      </p:pic>
    </p:spTree>
    <p:extLst>
      <p:ext uri="{BB962C8B-B14F-4D97-AF65-F5344CB8AC3E}">
        <p14:creationId xmlns:p14="http://schemas.microsoft.com/office/powerpoint/2010/main" val="8083896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924" y="910084"/>
            <a:ext cx="10765215" cy="1105328"/>
          </a:xfrm>
        </p:spPr>
        <p:txBody>
          <a:bodyPr>
            <a:normAutofit fontScale="90000"/>
          </a:bodyPr>
          <a:lstStyle/>
          <a:p>
            <a:pPr algn="ctr"/>
            <a:r>
              <a:rPr lang="en-IN" sz="3200" b="1" dirty="0">
                <a:latin typeface="+mn-lt"/>
              </a:rPr>
              <a:t>Section: Data Performance Section</a:t>
            </a:r>
            <a:br>
              <a:rPr lang="en-IN" sz="3200" b="1" dirty="0">
                <a:latin typeface="+mn-lt"/>
              </a:rPr>
            </a:br>
            <a:r>
              <a:rPr lang="en-US" sz="2700" b="1" u="sng" dirty="0">
                <a:latin typeface="+mn-lt"/>
              </a:rPr>
              <a:t>Last 4 days Agency wise ‘Data Reception Classes’</a:t>
            </a:r>
            <a:r>
              <a:rPr lang="en-US" sz="2700" dirty="0">
                <a:latin typeface="+mn-lt"/>
              </a:rPr>
              <a:t> </a:t>
            </a:r>
            <a:r>
              <a:rPr lang="en-US" sz="2700" i="1" dirty="0">
                <a:latin typeface="+mn-lt"/>
              </a:rPr>
              <a:t>(Below 30%, 30 - 39.99%, 40 - 49.99%, 50 - 59.99%, 60 - 69.99%, 70 - 79.99%, 80 - 89.99% and 90 – 100%)</a:t>
            </a:r>
            <a:r>
              <a:rPr lang="en-US" sz="2700" dirty="0">
                <a:latin typeface="+mn-lt"/>
              </a:rPr>
              <a:t/>
            </a:r>
            <a:br>
              <a:rPr lang="en-US" sz="2700" dirty="0">
                <a:latin typeface="+mn-lt"/>
              </a:rPr>
            </a:br>
            <a:r>
              <a:rPr lang="en-US" sz="2700" dirty="0">
                <a:latin typeface="+mn-lt"/>
              </a:rPr>
              <a:t/>
            </a:r>
            <a:br>
              <a:rPr lang="en-US" sz="2700" dirty="0">
                <a:latin typeface="+mn-lt"/>
              </a:rPr>
            </a:br>
            <a:endParaRPr lang="en-IN" sz="3200" dirty="0">
              <a:latin typeface="+mn-lt"/>
            </a:endParaRPr>
          </a:p>
        </p:txBody>
      </p:sp>
      <p:pic>
        <p:nvPicPr>
          <p:cNvPr id="10242" name="Picture 2"/>
          <p:cNvPicPr>
            <a:picLocks noChangeAspect="1" noChangeArrowheads="1"/>
          </p:cNvPicPr>
          <p:nvPr/>
        </p:nvPicPr>
        <p:blipFill>
          <a:blip r:embed="rId2"/>
          <a:srcRect/>
          <a:stretch>
            <a:fillRect/>
          </a:stretch>
        </p:blipFill>
        <p:spPr bwMode="auto">
          <a:xfrm>
            <a:off x="828675" y="1962150"/>
            <a:ext cx="10058400" cy="3406962"/>
          </a:xfrm>
          <a:prstGeom prst="rect">
            <a:avLst/>
          </a:prstGeom>
          <a:noFill/>
          <a:ln w="9525">
            <a:noFill/>
            <a:miter lim="800000"/>
            <a:headEnd/>
            <a:tailEnd/>
          </a:ln>
          <a:effectLst/>
        </p:spPr>
      </p:pic>
    </p:spTree>
    <p:extLst>
      <p:ext uri="{BB962C8B-B14F-4D97-AF65-F5344CB8AC3E}">
        <p14:creationId xmlns:p14="http://schemas.microsoft.com/office/powerpoint/2010/main" val="33826907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5820D-55D8-4A31-A72B-B659C7174C81}"/>
              </a:ext>
            </a:extLst>
          </p:cNvPr>
          <p:cNvSpPr>
            <a:spLocks noGrp="1"/>
          </p:cNvSpPr>
          <p:nvPr>
            <p:ph type="title"/>
          </p:nvPr>
        </p:nvSpPr>
        <p:spPr/>
        <p:txBody>
          <a:bodyPr>
            <a:noAutofit/>
          </a:bodyPr>
          <a:lstStyle/>
          <a:p>
            <a:r>
              <a:rPr lang="en-US" sz="2400" b="1" u="sng" dirty="0">
                <a:latin typeface="+mn-lt"/>
              </a:rPr>
              <a:t>Last 15 days Agency wise ‘percentage data availability’  for chosen Parameter </a:t>
            </a:r>
            <a:r>
              <a:rPr lang="en-US" sz="2400" b="1" i="1" dirty="0">
                <a:latin typeface="+mn-lt"/>
              </a:rPr>
              <a:t>(</a:t>
            </a:r>
            <a:r>
              <a:rPr lang="en-US" sz="2400" i="1" dirty="0">
                <a:latin typeface="+mn-lt"/>
              </a:rPr>
              <a:t>Evaporation, Humidity, Pressure, Rain Daily, Rainfall, Temperature, Water Level, Wind Direction and Wind Speed)</a:t>
            </a:r>
            <a:r>
              <a:rPr lang="en-US" sz="2400" b="1" i="1" dirty="0">
                <a:latin typeface="+mn-lt"/>
              </a:rPr>
              <a:t>- </a:t>
            </a:r>
            <a:r>
              <a:rPr lang="en-US" sz="2400" dirty="0">
                <a:latin typeface="+mn-lt"/>
              </a:rPr>
              <a:t>Station Name, Station Code, GPRS percentage, INSAT percentage, INSAT-GPRS-Percentage, Status of Station and Transmission</a:t>
            </a:r>
            <a:endParaRPr lang="en-US" sz="2400" dirty="0"/>
          </a:p>
        </p:txBody>
      </p:sp>
      <p:pic>
        <p:nvPicPr>
          <p:cNvPr id="5" name="Content Placeholder 4">
            <a:extLst>
              <a:ext uri="{FF2B5EF4-FFF2-40B4-BE49-F238E27FC236}">
                <a16:creationId xmlns:a16="http://schemas.microsoft.com/office/drawing/2014/main" id="{7FEC47E1-8108-4453-B792-6B7CAC1AB9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8962" y="1825625"/>
            <a:ext cx="9964838" cy="4667250"/>
          </a:xfrm>
        </p:spPr>
      </p:pic>
    </p:spTree>
    <p:extLst>
      <p:ext uri="{BB962C8B-B14F-4D97-AF65-F5344CB8AC3E}">
        <p14:creationId xmlns:p14="http://schemas.microsoft.com/office/powerpoint/2010/main" val="11277613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356401" y="2176400"/>
            <a:ext cx="10638105" cy="2272936"/>
          </a:xfrm>
          <a:prstGeom prst="rect">
            <a:avLst/>
          </a:prstGeom>
        </p:spPr>
        <p:txBody>
          <a:bodyPr>
            <a:normAutofit/>
          </a:bodyPr>
          <a:lstStyle/>
          <a:p>
            <a:pPr>
              <a:buNone/>
            </a:pPr>
            <a:r>
              <a:rPr lang="en-IN" sz="3600" b="1" dirty="0">
                <a:solidFill>
                  <a:srgbClr val="7030A0"/>
                </a:solidFill>
                <a:latin typeface="Arial Black" panose="020B0A04020102020204" pitchFamily="34" charset="0"/>
              </a:rPr>
              <a:t>Questions and Answers with Feedback</a:t>
            </a:r>
          </a:p>
          <a:p>
            <a:pPr>
              <a:buNone/>
            </a:pPr>
            <a:r>
              <a:rPr lang="en-IN" b="1" dirty="0">
                <a:latin typeface="Arial Black" panose="020B0A04020102020204" pitchFamily="34" charset="0"/>
              </a:rPr>
              <a:t>For any query &amp; help, you can send email on                                        </a:t>
            </a:r>
            <a:r>
              <a:rPr lang="en-IN" sz="3600" b="1" dirty="0">
                <a:solidFill>
                  <a:schemeClr val="accent4">
                    <a:lumMod val="75000"/>
                  </a:schemeClr>
                </a:solidFill>
                <a:latin typeface="Arial" panose="020B0604020202020204" pitchFamily="34" charset="0"/>
                <a:cs typeface="Arial" panose="020B0604020202020204" pitchFamily="34" charset="0"/>
              </a:rPr>
              <a:t>helpdesk-nwic@gov.in</a:t>
            </a:r>
            <a:endParaRPr lang="en-IN" sz="3600" b="1" dirty="0">
              <a:solidFill>
                <a:schemeClr val="accent4">
                  <a:lumMod val="75000"/>
                </a:schemeClr>
              </a:solidFill>
              <a:latin typeface="Arial Black" panose="020B0A04020102020204" pitchFamily="34" charset="0"/>
            </a:endParaRPr>
          </a:p>
        </p:txBody>
      </p:sp>
      <p:pic>
        <p:nvPicPr>
          <p:cNvPr id="5" name="Picture 3" descr="IndianEmblem"/>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39442" y="188629"/>
            <a:ext cx="455064" cy="71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169" y="240127"/>
            <a:ext cx="764146" cy="65890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IN"/>
          </a:p>
        </p:txBody>
      </p:sp>
      <p:sp>
        <p:nvSpPr>
          <p:cNvPr id="2" name="Title 1"/>
          <p:cNvSpPr>
            <a:spLocks noGrp="1"/>
          </p:cNvSpPr>
          <p:nvPr>
            <p:ph type="title"/>
          </p:nvPr>
        </p:nvSpPr>
        <p:spPr>
          <a:xfrm>
            <a:off x="1580606" y="380827"/>
            <a:ext cx="9183188" cy="731767"/>
          </a:xfrm>
        </p:spPr>
        <p:txBody>
          <a:bodyPr>
            <a:normAutofit fontScale="90000"/>
          </a:bodyPr>
          <a:lstStyle/>
          <a:p>
            <a:r>
              <a:rPr lang="en-US" sz="2700" b="1" dirty="0">
                <a:solidFill>
                  <a:srgbClr val="FF0000"/>
                </a:solidFill>
                <a:latin typeface="Arial" panose="020B0604020202020204" pitchFamily="34" charset="0"/>
                <a:cs typeface="Arial" panose="020B0604020202020204" pitchFamily="34" charset="0"/>
              </a:rPr>
              <a:t>Login into WIMS (Water Information Management System)</a:t>
            </a:r>
            <a:r>
              <a:rPr lang="en-IN" sz="1800" b="1" u="sng" dirty="0"/>
              <a:t/>
            </a:r>
            <a:br>
              <a:rPr lang="en-IN" sz="1800" b="1" u="sng" dirty="0"/>
            </a:br>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Enter Login, Password  &amp; Captcha details based on the User Agency. Click on Login button</a:t>
            </a:r>
            <a:endParaRPr lang="en-IN" sz="1800" dirty="0">
              <a:latin typeface="Arial" panose="020B0604020202020204" pitchFamily="34" charset="0"/>
              <a:cs typeface="Arial" panose="020B0604020202020204" pitchFamily="34" charset="0"/>
            </a:endParaRPr>
          </a:p>
        </p:txBody>
      </p:sp>
      <p:pic>
        <p:nvPicPr>
          <p:cNvPr id="3" name="Picture 2"/>
          <p:cNvPicPr/>
          <p:nvPr/>
        </p:nvPicPr>
        <p:blipFill>
          <a:blip r:embed="rId2" cstate="print"/>
          <a:stretch>
            <a:fillRect/>
          </a:stretch>
        </p:blipFill>
        <p:spPr>
          <a:xfrm>
            <a:off x="604434" y="1392702"/>
            <a:ext cx="10983132" cy="5064369"/>
          </a:xfrm>
          <a:prstGeom prst="rect">
            <a:avLst/>
          </a:prstGeom>
        </p:spPr>
      </p:pic>
      <p:pic>
        <p:nvPicPr>
          <p:cNvPr id="4" name="Picture 3" descr="IndianEmblem"/>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39844" y="380827"/>
            <a:ext cx="547720" cy="73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p:cNvPicPr>
          <p:nvPr/>
        </p:nvPicPr>
        <p:blipFill>
          <a:blip r:embed="rId4" cstate="print"/>
          <a:srcRect/>
          <a:stretch>
            <a:fillRect/>
          </a:stretch>
        </p:blipFill>
        <p:spPr bwMode="auto">
          <a:xfrm>
            <a:off x="169816" y="332151"/>
            <a:ext cx="901337" cy="778192"/>
          </a:xfrm>
          <a:prstGeom prst="rect">
            <a:avLst/>
          </a:prstGeom>
          <a:noFill/>
          <a:ln w="9525">
            <a:noFill/>
            <a:miter lim="800000"/>
            <a:headEnd/>
            <a:tailEnd/>
          </a:ln>
        </p:spPr>
      </p:pic>
    </p:spTree>
    <p:extLst>
      <p:ext uri="{BB962C8B-B14F-4D97-AF65-F5344CB8AC3E}">
        <p14:creationId xmlns:p14="http://schemas.microsoft.com/office/powerpoint/2010/main" val="17067061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131" y="500062"/>
            <a:ext cx="10515600" cy="1325563"/>
          </a:xfrm>
        </p:spPr>
        <p:txBody>
          <a:bodyPr/>
          <a:lstStyle/>
          <a:p>
            <a:endParaRPr lang="en-US"/>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a:p>
        </p:txBody>
      </p:sp>
      <p:graphicFrame>
        <p:nvGraphicFramePr>
          <p:cNvPr id="69634" name="Object 2"/>
          <p:cNvGraphicFramePr>
            <a:graphicFrameLocks noChangeAspect="1"/>
          </p:cNvGraphicFramePr>
          <p:nvPr/>
        </p:nvGraphicFramePr>
        <p:xfrm>
          <a:off x="815248" y="238240"/>
          <a:ext cx="10917716" cy="5997307"/>
        </p:xfrm>
        <a:graphic>
          <a:graphicData uri="http://schemas.openxmlformats.org/presentationml/2006/ole">
            <mc:AlternateContent xmlns:mc="http://schemas.openxmlformats.org/markup-compatibility/2006">
              <mc:Choice xmlns:v="urn:schemas-microsoft-com:vml" Requires="v">
                <p:oleObj spid="_x0000_s69645" name="Presentation" r:id="rId3" imgW="4570603" imgH="3427427" progId="PowerPoint.Show.12">
                  <p:embed/>
                </p:oleObj>
              </mc:Choice>
              <mc:Fallback>
                <p:oleObj name="Presentation" r:id="rId3" imgW="4570603" imgH="3427427" progId="PowerPoint.Show.12">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248" y="238240"/>
                        <a:ext cx="10917716" cy="5997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6776" y="1628775"/>
            <a:ext cx="10963274" cy="3323987"/>
          </a:xfrm>
          <a:prstGeom prst="rect">
            <a:avLst/>
          </a:prstGeom>
          <a:noFill/>
        </p:spPr>
        <p:txBody>
          <a:bodyPr wrap="square">
            <a:spAutoFit/>
          </a:bodyPr>
          <a:lstStyle/>
          <a:p>
            <a:r>
              <a:rPr lang="en-IN" sz="2800" b="1" dirty="0">
                <a:solidFill>
                  <a:srgbClr val="FF0000"/>
                </a:solidFill>
                <a:latin typeface="Arial" panose="020B0604020202020204" pitchFamily="34" charset="0"/>
                <a:cs typeface="Arial" panose="020B0604020202020204" pitchFamily="34" charset="0"/>
              </a:rPr>
              <a:t>Station Management (Surface Water / Ground Water) in WIMS</a:t>
            </a:r>
          </a:p>
          <a:p>
            <a:endParaRPr lang="en-IN" sz="20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IN" sz="1800" dirty="0">
                <a:latin typeface="Arial" panose="020B0604020202020204" pitchFamily="34" charset="0"/>
                <a:cs typeface="Arial" panose="020B0604020202020204" pitchFamily="34" charset="0"/>
              </a:rPr>
              <a:t>How to Search the existing stations </a:t>
            </a:r>
            <a:r>
              <a:rPr lang="en-IN" dirty="0">
                <a:latin typeface="Arial" panose="020B0604020202020204" pitchFamily="34" charset="0"/>
                <a:cs typeface="Arial" panose="020B0604020202020204" pitchFamily="34" charset="0"/>
              </a:rPr>
              <a:t>( Surface Water / Ground Water ) </a:t>
            </a:r>
            <a:r>
              <a:rPr lang="en-IN" sz="1800" dirty="0">
                <a:latin typeface="Arial" panose="020B0604020202020204" pitchFamily="34" charset="0"/>
                <a:cs typeface="Arial" panose="020B0604020202020204" pitchFamily="34" charset="0"/>
              </a:rPr>
              <a:t>in WIMS</a:t>
            </a:r>
          </a:p>
          <a:p>
            <a:endParaRPr lang="en-IN" sz="1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IN" dirty="0">
                <a:latin typeface="Arial" panose="020B0604020202020204" pitchFamily="34" charset="0"/>
                <a:cs typeface="Arial" panose="020B0604020202020204" pitchFamily="34" charset="0"/>
              </a:rPr>
              <a:t> How to add  New Station ( Surface Water / Ground Water)</a:t>
            </a:r>
          </a:p>
          <a:p>
            <a:endParaRPr lang="en-IN"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IN" dirty="0">
                <a:latin typeface="Arial" panose="020B0604020202020204" pitchFamily="34" charset="0"/>
                <a:cs typeface="Arial" panose="020B0604020202020204" pitchFamily="34" charset="0"/>
              </a:rPr>
              <a:t>How to edit or update the site/station(Surface Water / Ground Water) details in WIMS</a:t>
            </a:r>
          </a:p>
          <a:p>
            <a:endParaRPr lang="en-IN"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IN" dirty="0">
                <a:latin typeface="Arial" panose="020B0604020202020204" pitchFamily="34" charset="0"/>
                <a:cs typeface="Arial" panose="020B0604020202020204" pitchFamily="34" charset="0"/>
              </a:rPr>
              <a:t>How to assign the data type on site or station ( Surface Water / Ground Water)</a:t>
            </a:r>
          </a:p>
          <a:p>
            <a:endParaRPr lang="en-IN" dirty="0">
              <a:latin typeface="Arial" panose="020B0604020202020204" pitchFamily="34" charset="0"/>
              <a:cs typeface="Arial" panose="020B0604020202020204" pitchFamily="34" charset="0"/>
            </a:endParaRPr>
          </a:p>
          <a:p>
            <a:endParaRPr lang="en-IN" dirty="0">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2" cstate="print"/>
          <a:srcRect/>
          <a:stretch>
            <a:fillRect/>
          </a:stretch>
        </p:blipFill>
        <p:spPr bwMode="auto">
          <a:xfrm>
            <a:off x="533216" y="305020"/>
            <a:ext cx="866960" cy="900410"/>
          </a:xfrm>
          <a:prstGeom prst="rect">
            <a:avLst/>
          </a:prstGeom>
          <a:noFill/>
          <a:ln w="9525">
            <a:noFill/>
            <a:miter lim="800000"/>
            <a:headEnd/>
            <a:tailEnd/>
          </a:ln>
        </p:spPr>
      </p:pic>
      <p:pic>
        <p:nvPicPr>
          <p:cNvPr id="5" name="Picture 3" descr="IndianEmblem"/>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03953" y="310632"/>
            <a:ext cx="576775" cy="81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343150" y="319088"/>
            <a:ext cx="8313738" cy="461665"/>
          </a:xfrm>
          <a:prstGeom prst="rect">
            <a:avLst/>
          </a:prstGeom>
        </p:spPr>
        <p:txBody>
          <a:bodyPr wrap="square">
            <a:spAutoFit/>
          </a:bodyPr>
          <a:lstStyle/>
          <a:p>
            <a:pPr algn="ctr"/>
            <a:r>
              <a:rPr lang="en-US" sz="2400" b="1" dirty="0">
                <a:solidFill>
                  <a:srgbClr val="0070C0"/>
                </a:solidFill>
                <a:latin typeface="Helvetica" panose="020B0604020202020204" pitchFamily="34" charset="0"/>
                <a:ea typeface="Calibri" panose="020F0502020204030204" pitchFamily="34" charset="0"/>
              </a:rPr>
              <a:t>WIMS – W</a:t>
            </a:r>
            <a:r>
              <a:rPr lang="en-US" b="1" dirty="0">
                <a:solidFill>
                  <a:srgbClr val="454545"/>
                </a:solidFill>
                <a:latin typeface="Helvetica" panose="020B0604020202020204" pitchFamily="34" charset="0"/>
                <a:ea typeface="Calibri" panose="020F0502020204030204" pitchFamily="34" charset="0"/>
              </a:rPr>
              <a:t>ater </a:t>
            </a:r>
            <a:r>
              <a:rPr lang="en-US" sz="2400" b="1" dirty="0">
                <a:solidFill>
                  <a:srgbClr val="0070C0"/>
                </a:solidFill>
                <a:latin typeface="Helvetica" panose="020B0604020202020204" pitchFamily="34" charset="0"/>
                <a:ea typeface="Calibri" panose="020F0502020204030204" pitchFamily="34" charset="0"/>
              </a:rPr>
              <a:t>I</a:t>
            </a:r>
            <a:r>
              <a:rPr lang="en-US" b="1" dirty="0">
                <a:solidFill>
                  <a:srgbClr val="454545"/>
                </a:solidFill>
                <a:latin typeface="Helvetica" panose="020B0604020202020204" pitchFamily="34" charset="0"/>
                <a:ea typeface="Calibri" panose="020F0502020204030204" pitchFamily="34" charset="0"/>
              </a:rPr>
              <a:t>nformation </a:t>
            </a:r>
            <a:r>
              <a:rPr lang="en-US" sz="2400" b="1" dirty="0">
                <a:solidFill>
                  <a:srgbClr val="0070C0"/>
                </a:solidFill>
                <a:latin typeface="Helvetica" panose="020B0604020202020204" pitchFamily="34" charset="0"/>
                <a:ea typeface="Calibri" panose="020F0502020204030204" pitchFamily="34" charset="0"/>
              </a:rPr>
              <a:t>M</a:t>
            </a:r>
            <a:r>
              <a:rPr lang="en-US" b="1" dirty="0">
                <a:solidFill>
                  <a:srgbClr val="454545"/>
                </a:solidFill>
                <a:latin typeface="Helvetica" panose="020B0604020202020204" pitchFamily="34" charset="0"/>
                <a:ea typeface="Calibri" panose="020F0502020204030204" pitchFamily="34" charset="0"/>
              </a:rPr>
              <a:t>anagement </a:t>
            </a:r>
            <a:r>
              <a:rPr lang="en-US" sz="2400" b="1" dirty="0">
                <a:solidFill>
                  <a:srgbClr val="0070C0"/>
                </a:solidFill>
                <a:latin typeface="Helvetica" panose="020B0604020202020204" pitchFamily="34" charset="0"/>
                <a:ea typeface="Calibri" panose="020F0502020204030204" pitchFamily="34" charset="0"/>
              </a:rPr>
              <a:t>S</a:t>
            </a:r>
            <a:r>
              <a:rPr lang="en-US" b="1" dirty="0">
                <a:solidFill>
                  <a:srgbClr val="454545"/>
                </a:solidFill>
                <a:latin typeface="Helvetica" panose="020B0604020202020204" pitchFamily="34" charset="0"/>
                <a:ea typeface="Calibri" panose="020F0502020204030204" pitchFamily="34" charset="0"/>
              </a:rPr>
              <a:t>ystem</a:t>
            </a:r>
          </a:p>
        </p:txBody>
      </p:sp>
    </p:spTree>
    <p:extLst>
      <p:ext uri="{BB962C8B-B14F-4D97-AF65-F5344CB8AC3E}">
        <p14:creationId xmlns:p14="http://schemas.microsoft.com/office/powerpoint/2010/main" val="4051800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45473" y="274320"/>
            <a:ext cx="8551001" cy="922071"/>
          </a:xfrm>
        </p:spPr>
        <p:txBody>
          <a:bodyPr>
            <a:noAutofit/>
          </a:bodyPr>
          <a:lstStyle/>
          <a:p>
            <a:pPr fontAlgn="base"/>
            <a:r>
              <a:rPr lang="en-GB" sz="2400" b="1" dirty="0">
                <a:solidFill>
                  <a:srgbClr val="FF0000"/>
                </a:solidFill>
                <a:latin typeface="Arial" panose="020B0604020202020204" pitchFamily="34" charset="0"/>
                <a:cs typeface="Arial" panose="020B0604020202020204" pitchFamily="34" charset="0"/>
              </a:rPr>
              <a:t>Station Management </a:t>
            </a:r>
            <a:r>
              <a:rPr lang="en-IN" sz="2400" b="1" dirty="0">
                <a:solidFill>
                  <a:srgbClr val="FF0000"/>
                </a:solidFill>
                <a:latin typeface="Arial" panose="020B0604020202020204" pitchFamily="34" charset="0"/>
                <a:cs typeface="Arial" panose="020B0604020202020204" pitchFamily="34" charset="0"/>
              </a:rPr>
              <a:t>(Surface Water / Ground Water)</a:t>
            </a:r>
            <a:r>
              <a:rPr lang="en-IN" sz="2400" dirty="0">
                <a:latin typeface="Arial" panose="020B0604020202020204" pitchFamily="34" charset="0"/>
                <a:cs typeface="Arial" panose="020B0604020202020204" pitchFamily="34" charset="0"/>
              </a:rPr>
              <a:t/>
            </a:r>
            <a:br>
              <a:rPr lang="en-IN" sz="2400" dirty="0">
                <a:latin typeface="Arial" panose="020B0604020202020204" pitchFamily="34" charset="0"/>
                <a:cs typeface="Arial" panose="020B0604020202020204" pitchFamily="34" charset="0"/>
              </a:rPr>
            </a:br>
            <a:r>
              <a:rPr lang="en-GB" sz="2400" b="1" dirty="0">
                <a:solidFill>
                  <a:srgbClr val="FF0000"/>
                </a:solidFill>
                <a:latin typeface="Arial" panose="020B0604020202020204" pitchFamily="34" charset="0"/>
                <a:cs typeface="Arial" panose="020B0604020202020204" pitchFamily="34" charset="0"/>
              </a:rPr>
              <a:t> </a:t>
            </a:r>
          </a:p>
        </p:txBody>
      </p:sp>
      <p:pic>
        <p:nvPicPr>
          <p:cNvPr id="1026" name="Picture 2"/>
          <p:cNvPicPr>
            <a:picLocks noChangeAspect="1" noChangeArrowheads="1"/>
          </p:cNvPicPr>
          <p:nvPr/>
        </p:nvPicPr>
        <p:blipFill>
          <a:blip r:embed="rId2" cstate="print"/>
          <a:srcRect/>
          <a:stretch>
            <a:fillRect/>
          </a:stretch>
        </p:blipFill>
        <p:spPr bwMode="auto">
          <a:xfrm>
            <a:off x="378823" y="1395420"/>
            <a:ext cx="11234057" cy="5122945"/>
          </a:xfrm>
          <a:prstGeom prst="rect">
            <a:avLst/>
          </a:prstGeom>
          <a:noFill/>
          <a:ln w="9525">
            <a:noFill/>
            <a:miter lim="800000"/>
            <a:headEnd/>
            <a:tailEnd/>
          </a:ln>
          <a:effectLst/>
        </p:spPr>
      </p:pic>
      <p:pic>
        <p:nvPicPr>
          <p:cNvPr id="6" name="Picture 4"/>
          <p:cNvPicPr>
            <a:picLocks noChangeAspect="1"/>
          </p:cNvPicPr>
          <p:nvPr/>
        </p:nvPicPr>
        <p:blipFill>
          <a:blip r:embed="rId3" cstate="print"/>
          <a:srcRect/>
          <a:stretch>
            <a:fillRect/>
          </a:stretch>
        </p:blipFill>
        <p:spPr bwMode="auto">
          <a:xfrm>
            <a:off x="169817" y="332151"/>
            <a:ext cx="809898" cy="699246"/>
          </a:xfrm>
          <a:prstGeom prst="rect">
            <a:avLst/>
          </a:prstGeom>
          <a:noFill/>
          <a:ln w="9525">
            <a:noFill/>
            <a:miter lim="800000"/>
            <a:headEnd/>
            <a:tailEnd/>
          </a:ln>
        </p:spPr>
      </p:pic>
      <p:pic>
        <p:nvPicPr>
          <p:cNvPr id="7" name="Picture 3" descr="IndianEmblem"/>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11216" y="291363"/>
            <a:ext cx="552699" cy="86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918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263339"/>
            <a:ext cx="8343586" cy="707886"/>
          </a:xfrm>
          <a:prstGeom prst="rect">
            <a:avLst/>
          </a:prstGeom>
        </p:spPr>
        <p:txBody>
          <a:bodyPr wrap="square">
            <a:spAutoFit/>
          </a:bodyPr>
          <a:lstStyle/>
          <a:p>
            <a:pPr marL="521335" indent="-229235"/>
            <a:r>
              <a:rPr lang="en-US" sz="2000" dirty="0">
                <a:solidFill>
                  <a:srgbClr val="FF0000"/>
                </a:solidFill>
                <a:uFill>
                  <a:solidFill>
                    <a:srgbClr val="000000"/>
                  </a:solidFill>
                </a:uFill>
                <a:latin typeface="Times New Roman" panose="02020603050405020304" pitchFamily="18" charset="0"/>
                <a:ea typeface="Times New Roman" panose="02020603050405020304" pitchFamily="18" charset="0"/>
              </a:rPr>
              <a:t>Go under “Network  Monitoring  Management “ </a:t>
            </a:r>
            <a:r>
              <a:rPr lang="en-IN" sz="2000" dirty="0">
                <a:solidFill>
                  <a:srgbClr val="FF0000"/>
                </a:solidFill>
                <a:uFill>
                  <a:solidFill>
                    <a:srgbClr val="000000"/>
                  </a:solidFill>
                </a:uFill>
                <a:latin typeface="Times New Roman" panose="02020603050405020304" pitchFamily="18" charset="0"/>
                <a:ea typeface="Times New Roman" panose="02020603050405020304" pitchFamily="18" charset="0"/>
              </a:rPr>
              <a:t>Module , </a:t>
            </a:r>
          </a:p>
          <a:p>
            <a:pPr marL="521335" indent="-229235"/>
            <a:r>
              <a:rPr lang="en-IN" sz="2000" dirty="0">
                <a:solidFill>
                  <a:srgbClr val="FF0000"/>
                </a:solidFill>
                <a:uFill>
                  <a:solidFill>
                    <a:srgbClr val="000000"/>
                  </a:solidFill>
                </a:uFill>
                <a:latin typeface="Times New Roman" panose="02020603050405020304" pitchFamily="18" charset="0"/>
                <a:ea typeface="Times New Roman" panose="02020603050405020304" pitchFamily="18" charset="0"/>
              </a:rPr>
              <a:t>then</a:t>
            </a:r>
            <a:r>
              <a:rPr lang="en-US" sz="2000" dirty="0">
                <a:solidFill>
                  <a:srgbClr val="FF0000"/>
                </a:solidFill>
                <a:uFill>
                  <a:solidFill>
                    <a:srgbClr val="000000"/>
                  </a:solidFill>
                </a:uFill>
                <a:latin typeface="Times New Roman" panose="02020603050405020304" pitchFamily="18" charset="0"/>
                <a:ea typeface="Times New Roman" panose="02020603050405020304" pitchFamily="18" charset="0"/>
              </a:rPr>
              <a:t> Click on “Station Management “icon</a:t>
            </a:r>
            <a:endParaRPr lang="en-IN" sz="2000" u="sng" dirty="0">
              <a:solidFill>
                <a:srgbClr val="FF0000"/>
              </a:solidFill>
              <a:effectLst/>
              <a:uFill>
                <a:solidFill>
                  <a:srgbClr val="000000"/>
                </a:solidFill>
              </a:uFill>
              <a:latin typeface="Times New Roman" panose="02020603050405020304" pitchFamily="18" charset="0"/>
              <a:ea typeface="Times New Roman" panose="02020603050405020304" pitchFamily="18" charset="0"/>
            </a:endParaRPr>
          </a:p>
        </p:txBody>
      </p:sp>
      <p:pic>
        <p:nvPicPr>
          <p:cNvPr id="5" name="Picture 4"/>
          <p:cNvPicPr/>
          <p:nvPr/>
        </p:nvPicPr>
        <p:blipFill>
          <a:blip r:embed="rId2" cstate="print"/>
          <a:stretch>
            <a:fillRect/>
          </a:stretch>
        </p:blipFill>
        <p:spPr>
          <a:xfrm>
            <a:off x="717452" y="1138960"/>
            <a:ext cx="10870114" cy="5318112"/>
          </a:xfrm>
          <a:prstGeom prst="rect">
            <a:avLst/>
          </a:prstGeom>
        </p:spPr>
      </p:pic>
    </p:spTree>
    <p:extLst>
      <p:ext uri="{BB962C8B-B14F-4D97-AF65-F5344CB8AC3E}">
        <p14:creationId xmlns:p14="http://schemas.microsoft.com/office/powerpoint/2010/main" val="21370918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iñeta">
    <a:dk1>
      <a:srgbClr val="00476B"/>
    </a:dk1>
    <a:lt1>
      <a:sysClr val="window" lastClr="FFFFFF"/>
    </a:lt1>
    <a:dk2>
      <a:srgbClr val="00476B"/>
    </a:dk2>
    <a:lt2>
      <a:srgbClr val="FFFFFF"/>
    </a:lt2>
    <a:accent1>
      <a:srgbClr val="8DB3E2"/>
    </a:accent1>
    <a:accent2>
      <a:srgbClr val="C0504D"/>
    </a:accent2>
    <a:accent3>
      <a:srgbClr val="9BBB59"/>
    </a:accent3>
    <a:accent4>
      <a:srgbClr val="8064A2"/>
    </a:accent4>
    <a:accent5>
      <a:srgbClr val="4BACC6"/>
    </a:accent5>
    <a:accent6>
      <a:srgbClr val="F56600"/>
    </a:accent6>
    <a:hlink>
      <a:srgbClr val="F56600"/>
    </a:hlink>
    <a:folHlink>
      <a:srgbClr val="8DB3E2"/>
    </a:folHlink>
  </a:clrScheme>
</a:themeOverride>
</file>

<file path=docProps/app.xml><?xml version="1.0" encoding="utf-8"?>
<Properties xmlns="http://schemas.openxmlformats.org/officeDocument/2006/extended-properties" xmlns:vt="http://schemas.openxmlformats.org/officeDocument/2006/docPropsVTypes">
  <TotalTime>651</TotalTime>
  <Words>1296</Words>
  <Application>Microsoft Office PowerPoint</Application>
  <PresentationFormat>Widescreen</PresentationFormat>
  <Paragraphs>94</Paragraphs>
  <Slides>60</Slides>
  <Notes>0</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60</vt:i4>
      </vt:variant>
    </vt:vector>
  </HeadingPairs>
  <TitlesOfParts>
    <vt:vector size="77" baseType="lpstr">
      <vt:lpstr>Arial</vt:lpstr>
      <vt:lpstr>Arial Black</vt:lpstr>
      <vt:lpstr>Arial Rounded MT Bold</vt:lpstr>
      <vt:lpstr>Bahnschrift SemiCondensed</vt:lpstr>
      <vt:lpstr>Calibri</vt:lpstr>
      <vt:lpstr>Calibri Light</vt:lpstr>
      <vt:lpstr>Century Gothic</vt:lpstr>
      <vt:lpstr>Courier New</vt:lpstr>
      <vt:lpstr>Helvetica</vt:lpstr>
      <vt:lpstr>Segoe UI</vt:lpstr>
      <vt:lpstr>Segoe UI Light</vt:lpstr>
      <vt:lpstr>Tahoma</vt:lpstr>
      <vt:lpstr>Times New Roman</vt:lpstr>
      <vt:lpstr>Wingdings</vt:lpstr>
      <vt:lpstr>Office Theme</vt:lpstr>
      <vt:lpstr>1_Office Theme</vt:lpstr>
      <vt:lpstr>Presentation</vt:lpstr>
      <vt:lpstr>PowerPoint Presentation</vt:lpstr>
      <vt:lpstr>  Online WIMS Training Session  </vt:lpstr>
      <vt:lpstr>     Welcome</vt:lpstr>
      <vt:lpstr>PowerPoint Presentation</vt:lpstr>
      <vt:lpstr>     WIMS Live Application URL-                                           https://india-water.gov.in/wims/login.xhtml        </vt:lpstr>
      <vt:lpstr>Login into WIMS (Water Information Management System)  Enter Login, Password  &amp; Captcha details based on the User Agency. Click on Login button</vt:lpstr>
      <vt:lpstr>PowerPoint Presentation</vt:lpstr>
      <vt:lpstr>Station Management (Surface Water / Ground Water)  </vt:lpstr>
      <vt:lpstr>PowerPoint Presentation</vt:lpstr>
      <vt:lpstr>PowerPoint Presentation</vt:lpstr>
      <vt:lpstr>PowerPoint Presentation</vt:lpstr>
      <vt:lpstr>Search by Station Code: Enter minimum 3 digits/  characters for searching the Station Code for both surface and Ground water Station Types.</vt:lpstr>
      <vt:lpstr>PowerPoint Presentation</vt:lpstr>
      <vt:lpstr>PowerPoint Presentation</vt:lpstr>
      <vt:lpstr>PowerPoint Presentation</vt:lpstr>
      <vt:lpstr>Search by Station Name : Enter the station name at least 3 characters to search for both surface and Ground water Station Types.</vt:lpstr>
      <vt:lpstr>Station code and Name is displayed in Station Data Table on station management page</vt:lpstr>
      <vt:lpstr>Advanced Search Option- Basin/State/Agency Wise </vt:lpstr>
      <vt:lpstr>PowerPoint Presentation</vt:lpstr>
      <vt:lpstr>PowerPoint Presentation</vt:lpstr>
      <vt:lpstr> ADD NEW STATION :  Nodal Agency has to add the station details for both type of stations  ( Surface Water and Ground Water) from Station Management section in WIMS Software   </vt:lpstr>
      <vt:lpstr>                                     For Surface Water   Select  Type of station which you want to create (Manual station Telemetry Station or Reservoir or Flood Forecast )  Page in Station Management  </vt:lpstr>
      <vt:lpstr>Enter  New “ Station Code and “ Station Name”  which is get from the available details list for adding the new station in WIMS </vt:lpstr>
      <vt:lpstr>8. Add   “ Geographical”  mandatory details and  fill all the mandatory fields and necessary fields values under “Geographical” section  </vt:lpstr>
      <vt:lpstr> </vt:lpstr>
      <vt:lpstr>9. Add “Longitude” and “Latitude” details </vt:lpstr>
      <vt:lpstr>Add Data Type-</vt:lpstr>
      <vt:lpstr>PowerPoint Presentation</vt:lpstr>
      <vt:lpstr>Save Station  Characteristics Details: Click on “ Save” button. Station information will be saved in WIMS application and Pop up message will be displayed on screen “Station has been saved successfully”</vt:lpstr>
      <vt:lpstr>Add New Ground Water Station</vt:lpstr>
      <vt:lpstr>Fill all the mandatory fields on add station page</vt:lpstr>
      <vt:lpstr>PowerPoint Presentation</vt:lpstr>
      <vt:lpstr>PowerPoint Presentation</vt:lpstr>
      <vt:lpstr>PowerPoint Presentation</vt:lpstr>
      <vt:lpstr>PowerPoint Presentation</vt:lpstr>
      <vt:lpstr>SMS  : Select Communication Type “ SMS” </vt:lpstr>
      <vt:lpstr>SMS  : Select Division office , there after select the Division from the dropdown list</vt:lpstr>
      <vt:lpstr>SMS  : Select Division office , there after select the Division from the dropdown list .Enter the required data for sending SMS and click on Send SMS button. SM is snt succcessfully</vt:lpstr>
      <vt:lpstr>SMS Received</vt:lpstr>
      <vt:lpstr>PowerPoint Presentation</vt:lpstr>
      <vt:lpstr>Send Email with Attachment File</vt:lpstr>
      <vt:lpstr>PowerPoint Presentation</vt:lpstr>
      <vt:lpstr>Email is sent successfully with attachment file</vt:lpstr>
      <vt:lpstr>PowerPoint Presentation</vt:lpstr>
      <vt:lpstr>  WIMS- MIS  Live Application URL-   https://india-water.gov.in/mis         </vt:lpstr>
      <vt:lpstr>PowerPoint Presentation</vt:lpstr>
      <vt:lpstr> NHP Data, Non-NHP Data and Data performance </vt:lpstr>
      <vt:lpstr>Section: NHP Data Section (Till Date) Till Date Section includes Agency wise-Total Number of Stations Created, Total Stations Configured, Stations Count - Data Available, Stations Count - Data Not Available and Type</vt:lpstr>
      <vt:lpstr>Section: NHP Data Section Till Date Section “All Parameters Data” - Agency Name, Station Code, Station Name, Station Type, Project Name, Sensor Hub Code, Data type Code, Description, Name, Module, First Date Record, Last Date Record, Total No of Records and Status of Station </vt:lpstr>
      <vt:lpstr>PowerPoint Presentation</vt:lpstr>
      <vt:lpstr>                   Different stations under Agency- Bihar</vt:lpstr>
      <vt:lpstr>Last Fifteen Day Section “All Parameters Data” - Agency Name, Station Code, Station Name, Station Type, Project Name, Sensor Hub Code, Data type Code, Description, Name, Module, First Date Record, Last Date Record, Total No of Records and Status of Station </vt:lpstr>
      <vt:lpstr>Section: Non-NHP Data Section Till Date Section - Agency Name, Stations with Data availability of Manual Parameters, Stations with Data availability of Telemetry Parameters, Total Number of Stations Created and Type </vt:lpstr>
      <vt:lpstr>Section: Non-NHP Data Section Till Date Section Agency  - Agency Name, Station Code, Station Name, Station Type, Project Name, Sensor Hub Code, Datatype Code, Description, Name, Module, First Date Record, Last Date Record, Total Records and Status of Station. </vt:lpstr>
      <vt:lpstr>Section: Data Performance Section Last 4 days - Agency Name, Stations Count - Data Available, Station and Type </vt:lpstr>
      <vt:lpstr>Section: Data Performance Section Last 4 days Agency wise ‘percentage data availability’  for chosen Parameter (Evaporation, Humidity, Pressure, Rain Daily, Rainfall, Temperature, Water Level, Wind Direction and Wind Speed)- Station Name, Station Code, GPRS percentage, INSAT percentage, INSAT-GPRS-Percentage, Status of Station and Transmission.  </vt:lpstr>
      <vt:lpstr>Section: Data Performance Section Last 4 days Agency wise ‘Data Reception Classes’ (Below 30%, 30 - 39.99%, 40 - 49.99%, 50 - 59.99%, 60 - 69.99%, 70 - 79.99%, 80 - 89.99% and 90 – 100%)  </vt:lpstr>
      <vt:lpstr>Last 15 days Agency wise ‘percentage data availability’  for chosen Parameter (Evaporation, Humidity, Pressure, Rain Daily, Rainfall, Temperature, Water Level, Wind Direction and Wind Speed)- Station Name, Station Code, GPRS percentage, INSAT percentage, INSAT-GPRS-Percentage, Status of Station and Transmission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CHANCHAL CHAKRABORTY</dc:creator>
  <cp:lastModifiedBy>V Srinivasulu</cp:lastModifiedBy>
  <cp:revision>179</cp:revision>
  <dcterms:created xsi:type="dcterms:W3CDTF">2020-08-13T06:07:00Z</dcterms:created>
  <dcterms:modified xsi:type="dcterms:W3CDTF">2022-08-26T05:12:49Z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1033-11.2.0.10323</vt:lpwstr>
  </property>
  <property fmtid="{D5CDD505-2E9C-101B-9397-08002B2CF9AE}" pid="3" name="ICV">
    <vt:lpwstr>07FFF68509F64339ABAEE29664F1B0DB</vt:lpwstr>
  </property>
</Properties>
</file>